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24"/>
  </p:notesMasterIdLst>
  <p:handoutMasterIdLst>
    <p:handoutMasterId r:id="rId25"/>
  </p:handoutMasterIdLst>
  <p:sldIdLst>
    <p:sldId id="258" r:id="rId2"/>
    <p:sldId id="456" r:id="rId3"/>
    <p:sldId id="435" r:id="rId4"/>
    <p:sldId id="434" r:id="rId5"/>
    <p:sldId id="437" r:id="rId6"/>
    <p:sldId id="439" r:id="rId7"/>
    <p:sldId id="455" r:id="rId8"/>
    <p:sldId id="444" r:id="rId9"/>
    <p:sldId id="383" r:id="rId10"/>
    <p:sldId id="430" r:id="rId11"/>
    <p:sldId id="424" r:id="rId12"/>
    <p:sldId id="413" r:id="rId13"/>
    <p:sldId id="414" r:id="rId14"/>
    <p:sldId id="416" r:id="rId15"/>
    <p:sldId id="417" r:id="rId16"/>
    <p:sldId id="457" r:id="rId17"/>
    <p:sldId id="418" r:id="rId18"/>
    <p:sldId id="419" r:id="rId19"/>
    <p:sldId id="421" r:id="rId20"/>
    <p:sldId id="422" r:id="rId21"/>
    <p:sldId id="454" r:id="rId22"/>
    <p:sldId id="441" r:id="rId23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93C1362-EF2E-C44F-8366-BB82ABA757B6}">
          <p14:sldIdLst>
            <p14:sldId id="258"/>
            <p14:sldId id="456"/>
            <p14:sldId id="435"/>
            <p14:sldId id="434"/>
            <p14:sldId id="437"/>
            <p14:sldId id="439"/>
            <p14:sldId id="455"/>
            <p14:sldId id="444"/>
            <p14:sldId id="383"/>
            <p14:sldId id="430"/>
            <p14:sldId id="424"/>
            <p14:sldId id="413"/>
            <p14:sldId id="414"/>
            <p14:sldId id="416"/>
            <p14:sldId id="417"/>
            <p14:sldId id="457"/>
            <p14:sldId id="418"/>
            <p14:sldId id="419"/>
            <p14:sldId id="421"/>
            <p14:sldId id="422"/>
            <p14:sldId id="454"/>
            <p14:sldId id="44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9BCB"/>
    <a:srgbClr val="468BB5"/>
    <a:srgbClr val="FF1EC9"/>
    <a:srgbClr val="27B1F9"/>
    <a:srgbClr val="FF9432"/>
    <a:srgbClr val="6251B5"/>
    <a:srgbClr val="00A6F9"/>
    <a:srgbClr val="127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3" autoAdjust="0"/>
    <p:restoredTop sz="94745" autoAdjust="0"/>
  </p:normalViewPr>
  <p:slideViewPr>
    <p:cSldViewPr snapToObjects="1">
      <p:cViewPr varScale="1">
        <p:scale>
          <a:sx n="86" d="100"/>
          <a:sy n="86" d="100"/>
        </p:scale>
        <p:origin x="-2128" y="-112"/>
      </p:cViewPr>
      <p:guideLst>
        <p:guide orient="horz" pos="1043"/>
        <p:guide pos="3014"/>
      </p:guideLst>
    </p:cSldViewPr>
  </p:slideViewPr>
  <p:outlineViewPr>
    <p:cViewPr>
      <p:scale>
        <a:sx n="33" d="100"/>
        <a:sy n="33" d="100"/>
      </p:scale>
      <p:origin x="0" y="1118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66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ADE4D63-2517-452F-8573-A03807FCA051}" type="datetimeFigureOut">
              <a:rPr lang="fr-CH"/>
              <a:pPr>
                <a:defRPr/>
              </a:pPr>
              <a:t>11.09.14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D8D0886-13AF-465A-B89F-86999BC6C05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17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CC10316-7F1F-4C85-8A9A-851C70D17CA3}" type="datetimeFigureOut">
              <a:rPr lang="fr-FR"/>
              <a:pPr>
                <a:defRPr/>
              </a:pPr>
              <a:t>11.09.14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  <a:endParaRPr 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EB584E6-98BA-4FE7-85C2-245788A76BD9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8972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 flipH="1">
            <a:off x="1331913" y="0"/>
            <a:ext cx="7794625" cy="5364163"/>
          </a:xfrm>
          <a:prstGeom prst="rect">
            <a:avLst/>
          </a:prstGeom>
          <a:solidFill>
            <a:srgbClr val="BFBFBF">
              <a:alpha val="47058"/>
            </a:srgbClr>
          </a:solidFill>
          <a:ln>
            <a:noFill/>
          </a:ln>
          <a:effectLst>
            <a:outerShdw blurRad="40000" dist="23000" dir="5400000" sx="0" sy="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" name="Image 15" descr="Logo_HUG_2C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9863" y="6151563"/>
            <a:ext cx="165258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17"/>
          <p:cNvCxnSpPr/>
          <p:nvPr/>
        </p:nvCxnSpPr>
        <p:spPr>
          <a:xfrm>
            <a:off x="5410200" y="5876925"/>
            <a:ext cx="0" cy="1404938"/>
          </a:xfrm>
          <a:prstGeom prst="line">
            <a:avLst/>
          </a:prstGeom>
          <a:ln w="12700" cmpd="sng">
            <a:solidFill>
              <a:srgbClr val="0C72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er 2"/>
          <p:cNvGrpSpPr>
            <a:grpSpLocks/>
          </p:cNvGrpSpPr>
          <p:nvPr/>
        </p:nvGrpSpPr>
        <p:grpSpPr bwMode="auto">
          <a:xfrm>
            <a:off x="5410200" y="4308475"/>
            <a:ext cx="1054100" cy="1052513"/>
            <a:chOff x="3446023" y="4151261"/>
            <a:chExt cx="1053292" cy="1052235"/>
          </a:xfrm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3447610" y="4151261"/>
              <a:ext cx="1051705" cy="1052235"/>
            </a:xfrm>
            <a:prstGeom prst="rect">
              <a:avLst/>
            </a:prstGeom>
            <a:solidFill>
              <a:srgbClr val="0C72C0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3446023" y="5078116"/>
              <a:ext cx="125317" cy="125380"/>
            </a:xfrm>
            <a:prstGeom prst="rect">
              <a:avLst/>
            </a:prstGeom>
            <a:solidFill>
              <a:srgbClr val="3CB4F9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3571340" y="5078116"/>
              <a:ext cx="126903" cy="125380"/>
            </a:xfrm>
            <a:prstGeom prst="rect">
              <a:avLst/>
            </a:prstGeom>
            <a:solidFill>
              <a:srgbClr val="FF49A5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3698243" y="5078116"/>
              <a:ext cx="125316" cy="125380"/>
            </a:xfrm>
            <a:prstGeom prst="rect">
              <a:avLst/>
            </a:prstGeom>
            <a:solidFill>
              <a:srgbClr val="FF9F57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>
              <a:off x="3823558" y="5078116"/>
              <a:ext cx="126903" cy="125380"/>
            </a:xfrm>
            <a:prstGeom prst="rect">
              <a:avLst/>
            </a:prstGeom>
            <a:solidFill>
              <a:srgbClr val="469B2D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2" name="Espace réservé du pied de page 4"/>
          <p:cNvSpPr txBox="1">
            <a:spLocks/>
          </p:cNvSpPr>
          <p:nvPr/>
        </p:nvSpPr>
        <p:spPr>
          <a:xfrm>
            <a:off x="1692275" y="5516563"/>
            <a:ext cx="3721100" cy="79216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2000" b="0" i="0" kern="1200">
                <a:solidFill>
                  <a:schemeClr val="tx1"/>
                </a:solidFill>
                <a:latin typeface="Univers LT Std 67 Bold Condensed"/>
                <a:ea typeface="+mn-ea"/>
                <a:cs typeface="Univers LT Std 57 C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b="1" spc="150" dirty="0" smtClean="0">
                <a:solidFill>
                  <a:schemeClr val="bg1"/>
                </a:solidFill>
                <a:latin typeface="Univers Condensed Medium"/>
              </a:rPr>
              <a:t>Etre les premiers pour vous</a:t>
            </a:r>
            <a:endParaRPr lang="fr-FR" b="1" spc="150" dirty="0" smtClean="0">
              <a:solidFill>
                <a:schemeClr val="bg1"/>
              </a:solidFill>
              <a:latin typeface="Univers Condensed Medium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0" y="1484313"/>
            <a:ext cx="5410200" cy="5329237"/>
          </a:xfrm>
          <a:prstGeom prst="rect">
            <a:avLst/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40000" dist="23000" dir="5400000" sx="0" sy="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4" name="Image 15" descr="Logo_HUG_2C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19863" y="6151563"/>
            <a:ext cx="165258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17"/>
          <p:cNvCxnSpPr/>
          <p:nvPr userDrawn="1"/>
        </p:nvCxnSpPr>
        <p:spPr>
          <a:xfrm>
            <a:off x="5410200" y="5876925"/>
            <a:ext cx="0" cy="1404938"/>
          </a:xfrm>
          <a:prstGeom prst="line">
            <a:avLst/>
          </a:prstGeom>
          <a:ln w="12700" cmpd="sng">
            <a:solidFill>
              <a:srgbClr val="0C72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er 2"/>
          <p:cNvGrpSpPr>
            <a:grpSpLocks/>
          </p:cNvGrpSpPr>
          <p:nvPr userDrawn="1"/>
        </p:nvGrpSpPr>
        <p:grpSpPr bwMode="auto">
          <a:xfrm>
            <a:off x="5410200" y="4308475"/>
            <a:ext cx="1054100" cy="1052513"/>
            <a:chOff x="3446023" y="4151261"/>
            <a:chExt cx="1053292" cy="1052235"/>
          </a:xfrm>
        </p:grpSpPr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3447610" y="4151261"/>
              <a:ext cx="1051705" cy="1052235"/>
            </a:xfrm>
            <a:prstGeom prst="rect">
              <a:avLst/>
            </a:prstGeom>
            <a:solidFill>
              <a:srgbClr val="0C72C0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3446023" y="5078116"/>
              <a:ext cx="125317" cy="125380"/>
            </a:xfrm>
            <a:prstGeom prst="rect">
              <a:avLst/>
            </a:prstGeom>
            <a:solidFill>
              <a:srgbClr val="3CB4F9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 userDrawn="1"/>
          </p:nvSpPr>
          <p:spPr bwMode="auto">
            <a:xfrm>
              <a:off x="3571340" y="5078116"/>
              <a:ext cx="126903" cy="125380"/>
            </a:xfrm>
            <a:prstGeom prst="rect">
              <a:avLst/>
            </a:prstGeom>
            <a:solidFill>
              <a:srgbClr val="FF49A5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 userDrawn="1"/>
          </p:nvSpPr>
          <p:spPr bwMode="auto">
            <a:xfrm>
              <a:off x="3698243" y="5078116"/>
              <a:ext cx="125316" cy="125380"/>
            </a:xfrm>
            <a:prstGeom prst="rect">
              <a:avLst/>
            </a:prstGeom>
            <a:solidFill>
              <a:srgbClr val="FF9F57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 userDrawn="1"/>
          </p:nvSpPr>
          <p:spPr bwMode="auto">
            <a:xfrm>
              <a:off x="3823558" y="5078116"/>
              <a:ext cx="126903" cy="125380"/>
            </a:xfrm>
            <a:prstGeom prst="rect">
              <a:avLst/>
            </a:prstGeom>
            <a:solidFill>
              <a:srgbClr val="469B2D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Espace réservé du titre 1"/>
          <p:cNvSpPr>
            <a:spLocks noGrp="1"/>
          </p:cNvSpPr>
          <p:nvPr>
            <p:ph type="title"/>
          </p:nvPr>
        </p:nvSpPr>
        <p:spPr>
          <a:xfrm>
            <a:off x="5527171" y="1529302"/>
            <a:ext cx="3293301" cy="2619778"/>
          </a:xfrm>
          <a:prstGeom prst="rect">
            <a:avLst/>
          </a:prstGeom>
        </p:spPr>
        <p:txBody>
          <a:bodyPr anchor="t"/>
          <a:lstStyle>
            <a:lvl1pPr>
              <a:defRPr spc="0" baseline="0"/>
            </a:lvl1pPr>
          </a:lstStyle>
          <a:p>
            <a:r>
              <a:rPr lang="fr-CH" smtClean="0"/>
              <a:t>Mastertitelformat bearbeiten</a:t>
            </a:r>
            <a:endParaRPr lang="fr-FR" dirty="0"/>
          </a:p>
        </p:txBody>
      </p:sp>
    </p:spTree>
  </p:cSld>
  <p:clrMapOvr>
    <a:masterClrMapping/>
  </p:clrMapOvr>
  <p:transition xmlns:p14="http://schemas.microsoft.com/office/powerpoint/2010/main" spd="slow" advClick="0" advTm="16000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C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588" y="2138363"/>
            <a:ext cx="4787901" cy="4719637"/>
          </a:xfrm>
          <a:prstGeom prst="rect">
            <a:avLst/>
          </a:prstGeom>
          <a:solidFill>
            <a:srgbClr val="1864B5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457947" y="630136"/>
            <a:ext cx="6714454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CH" smtClean="0"/>
              <a:t>Mastertitelformat bearbeiten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2420888"/>
            <a:ext cx="3240360" cy="3816424"/>
          </a:xfrm>
        </p:spPr>
        <p:txBody>
          <a:bodyPr/>
          <a:lstStyle/>
          <a:p>
            <a:pPr lvl="0"/>
            <a:r>
              <a:rPr lang="fr-CH" smtClean="0"/>
              <a:t>Mastertextformat bearbeiten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>
          <a:xfrm>
            <a:off x="1459929" y="2420888"/>
            <a:ext cx="3326383" cy="4392488"/>
          </a:xfrm>
          <a:prstGeom prst="rect">
            <a:avLst/>
          </a:prstGeom>
        </p:spPr>
        <p:txBody>
          <a:bodyPr lIns="108000" tIns="108000" bIns="36000" rtlCol="0">
            <a:normAutofit/>
          </a:bodyPr>
          <a:lstStyle>
            <a:lvl1pPr marL="2159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Univers Medium"/>
              </a:defRPr>
            </a:lvl1pPr>
            <a:lvl2pPr marL="432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Univers Medium"/>
              </a:defRPr>
            </a:lvl2pPr>
            <a:lvl3pPr marL="648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Univers Medium"/>
              </a:defRPr>
            </a:lvl3pPr>
            <a:lvl4pPr marL="864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Univers Medium"/>
              </a:defRPr>
            </a:lvl4pPr>
            <a:lvl5pPr marL="1080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Univers Medium"/>
              </a:defRPr>
            </a:lvl5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 advClick="0" advTm="16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A -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8249" y="2081399"/>
            <a:ext cx="3247767" cy="4155912"/>
          </a:xfrm>
        </p:spPr>
        <p:txBody>
          <a:bodyPr/>
          <a:lstStyle>
            <a:lvl1pPr marL="216000" indent="-216000">
              <a:buClr>
                <a:schemeClr val="accent2"/>
              </a:buClr>
              <a:defRPr sz="1800" b="0" i="0" baseline="0">
                <a:solidFill>
                  <a:schemeClr val="tx1"/>
                </a:solidFill>
                <a:latin typeface="Univers Medium"/>
                <a:cs typeface="Univers Medium"/>
              </a:defRPr>
            </a:lvl1pPr>
            <a:lvl2pPr marL="432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2pPr>
            <a:lvl3pPr marL="648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3pPr>
            <a:lvl4pPr marL="864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4pPr>
            <a:lvl5pPr marL="1080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en-US" dirty="0"/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1466412" y="630136"/>
            <a:ext cx="6676436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929B"/>
                </a:solidFill>
              </a:defRPr>
            </a:lvl1pPr>
          </a:lstStyle>
          <a:p>
            <a:r>
              <a:rPr lang="fr-CH" smtClean="0"/>
              <a:t>Mastertitelformat bearbeiten</a:t>
            </a:r>
            <a:endParaRPr lang="fr-FR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4823072" y="2081399"/>
            <a:ext cx="3319775" cy="4155912"/>
          </a:xfrm>
        </p:spPr>
        <p:txBody>
          <a:bodyPr/>
          <a:lstStyle>
            <a:lvl1pPr marL="216000" indent="-216000">
              <a:buClr>
                <a:schemeClr val="accent2"/>
              </a:buClr>
              <a:defRPr sz="1800" b="0" i="0" baseline="0">
                <a:solidFill>
                  <a:schemeClr val="tx1"/>
                </a:solidFill>
                <a:latin typeface="Univers Medium"/>
                <a:cs typeface="Univers Medium"/>
              </a:defRPr>
            </a:lvl1pPr>
            <a:lvl2pPr marL="432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2pPr>
            <a:lvl3pPr marL="648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3pPr>
            <a:lvl4pPr marL="864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4pPr>
            <a:lvl5pPr marL="1080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 advClick="0" advTm="16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7938"/>
            <a:ext cx="677863" cy="1362076"/>
          </a:xfrm>
          <a:prstGeom prst="rect">
            <a:avLst/>
          </a:prstGeom>
          <a:solidFill>
            <a:srgbClr val="1864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863" y="-12700"/>
            <a:ext cx="706437" cy="136683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-7938"/>
            <a:ext cx="677863" cy="1362076"/>
          </a:xfrm>
          <a:prstGeom prst="rect">
            <a:avLst/>
          </a:prstGeom>
          <a:solidFill>
            <a:srgbClr val="1864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8249" y="2081399"/>
            <a:ext cx="6674599" cy="4155912"/>
          </a:xfrm>
        </p:spPr>
        <p:txBody>
          <a:bodyPr/>
          <a:lstStyle>
            <a:lvl1pPr marL="216000" indent="-216000">
              <a:buClr>
                <a:schemeClr val="accent2"/>
              </a:buClr>
              <a:defRPr sz="1800" b="0" i="0" baseline="0">
                <a:solidFill>
                  <a:schemeClr val="tx1"/>
                </a:solidFill>
                <a:latin typeface="Univers Medium"/>
                <a:cs typeface="Univers Medium"/>
              </a:defRPr>
            </a:lvl1pPr>
            <a:lvl2pPr marL="432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2pPr>
            <a:lvl3pPr marL="648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3pPr>
            <a:lvl4pPr marL="864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4pPr>
            <a:lvl5pPr marL="1080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Mastertitelformat bearbeiten</a:t>
            </a:r>
            <a:endParaRPr lang="fr-CH"/>
          </a:p>
        </p:txBody>
      </p:sp>
    </p:spTree>
  </p:cSld>
  <p:clrMapOvr>
    <a:masterClrMapping/>
  </p:clrMapOvr>
  <p:transition xmlns:p14="http://schemas.microsoft.com/office/powerpoint/2010/main" spd="slow" advClick="0" advTm="16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B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2138363"/>
            <a:ext cx="4787901" cy="4719637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457946" y="630136"/>
            <a:ext cx="6728469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929B"/>
                </a:solidFill>
              </a:defRPr>
            </a:lvl1pPr>
          </a:lstStyle>
          <a:p>
            <a:r>
              <a:rPr lang="fr-CH" smtClean="0"/>
              <a:t>Mastertitelformat bearbeiten</a:t>
            </a:r>
            <a:endParaRPr lang="fr-FR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860032" y="2420888"/>
            <a:ext cx="3326383" cy="4392488"/>
          </a:xfrm>
          <a:prstGeom prst="rect">
            <a:avLst/>
          </a:prstGeom>
        </p:spPr>
        <p:txBody>
          <a:bodyPr lIns="108000" tIns="108000" bIns="36000" rtlCol="0">
            <a:normAutofit/>
          </a:bodyPr>
          <a:lstStyle>
            <a:lvl1pPr marL="2159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1600" b="0" i="0" kern="0" spc="0" baseline="0">
                <a:solidFill>
                  <a:schemeClr val="tx1"/>
                </a:solidFill>
                <a:latin typeface="Univers Medium"/>
              </a:defRPr>
            </a:lvl1pPr>
            <a:lvl2pPr marL="432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1600" b="0" i="0" kern="0" spc="0" baseline="0">
                <a:solidFill>
                  <a:schemeClr val="tx1"/>
                </a:solidFill>
                <a:latin typeface="Univers Medium"/>
              </a:defRPr>
            </a:lvl2pPr>
            <a:lvl3pPr marL="648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1600" b="0" i="0" kern="0" spc="0" baseline="0">
                <a:solidFill>
                  <a:schemeClr val="tx1"/>
                </a:solidFill>
                <a:latin typeface="Univers Medium"/>
              </a:defRPr>
            </a:lvl3pPr>
            <a:lvl4pPr marL="864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1600" b="0" i="0" kern="0" spc="0" baseline="0">
                <a:solidFill>
                  <a:schemeClr val="tx1"/>
                </a:solidFill>
                <a:latin typeface="Univers Medium"/>
              </a:defRPr>
            </a:lvl4pPr>
            <a:lvl5pPr marL="1080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1600" b="0" i="0" kern="0" spc="0" baseline="0">
                <a:solidFill>
                  <a:schemeClr val="tx1"/>
                </a:solidFill>
                <a:latin typeface="Univers Medium"/>
              </a:defRPr>
            </a:lvl5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420888"/>
            <a:ext cx="3240360" cy="3816424"/>
          </a:xfrm>
        </p:spPr>
        <p:txBody>
          <a:bodyPr/>
          <a:lstStyle/>
          <a:p>
            <a:pPr lvl="0"/>
            <a:r>
              <a:rPr lang="fr-CH" smtClean="0"/>
              <a:t>Mastertextformat bearbeiten</a:t>
            </a:r>
          </a:p>
        </p:txBody>
      </p:sp>
    </p:spTree>
  </p:cSld>
  <p:clrMapOvr>
    <a:masterClrMapping/>
  </p:clrMapOvr>
  <p:transition xmlns:p14="http://schemas.microsoft.com/office/powerpoint/2010/main" spd="slow" advClick="0" advTm="16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2138363"/>
            <a:ext cx="4787901" cy="4719637"/>
          </a:xfrm>
          <a:prstGeom prst="rect">
            <a:avLst/>
          </a:prstGeom>
          <a:solidFill>
            <a:srgbClr val="1864B5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588" y="2138363"/>
            <a:ext cx="4787901" cy="4719637"/>
          </a:xfrm>
          <a:prstGeom prst="rect">
            <a:avLst/>
          </a:prstGeom>
          <a:solidFill>
            <a:srgbClr val="1864B5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457947" y="630136"/>
            <a:ext cx="6714454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CH" smtClean="0"/>
              <a:t>Mastertitelformat bearbeiten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2420888"/>
            <a:ext cx="3240360" cy="3816424"/>
          </a:xfrm>
        </p:spPr>
        <p:txBody>
          <a:bodyPr/>
          <a:lstStyle/>
          <a:p>
            <a:pPr lvl="0"/>
            <a:r>
              <a:rPr lang="fr-CH" smtClean="0"/>
              <a:t>Mastertextformat bearbeiten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>
          <a:xfrm>
            <a:off x="1459929" y="2420888"/>
            <a:ext cx="3326383" cy="4392488"/>
          </a:xfrm>
          <a:prstGeom prst="rect">
            <a:avLst/>
          </a:prstGeom>
        </p:spPr>
        <p:txBody>
          <a:bodyPr lIns="108000" tIns="108000" bIns="36000" rtlCol="0">
            <a:normAutofit/>
          </a:bodyPr>
          <a:lstStyle>
            <a:lvl1pPr marL="2159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Univers Medium"/>
              </a:defRPr>
            </a:lvl1pPr>
            <a:lvl2pPr marL="432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Univers Medium"/>
              </a:defRPr>
            </a:lvl2pPr>
            <a:lvl3pPr marL="648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Univers Medium"/>
              </a:defRPr>
            </a:lvl3pPr>
            <a:lvl4pPr marL="864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Univers Medium"/>
              </a:defRPr>
            </a:lvl4pPr>
            <a:lvl5pPr marL="1080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Univers Medium"/>
              </a:defRPr>
            </a:lvl5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 advClick="0" advTm="16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 -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8249" y="2081399"/>
            <a:ext cx="3247767" cy="4155912"/>
          </a:xfrm>
        </p:spPr>
        <p:txBody>
          <a:bodyPr/>
          <a:lstStyle>
            <a:lvl1pPr marL="216000" indent="-216000">
              <a:buClr>
                <a:schemeClr val="accent2"/>
              </a:buClr>
              <a:defRPr sz="1800" b="0" i="0" baseline="0">
                <a:solidFill>
                  <a:schemeClr val="tx1"/>
                </a:solidFill>
                <a:latin typeface="Univers Medium"/>
                <a:cs typeface="Univers Medium"/>
              </a:defRPr>
            </a:lvl1pPr>
            <a:lvl2pPr marL="432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2pPr>
            <a:lvl3pPr marL="648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3pPr>
            <a:lvl4pPr marL="864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4pPr>
            <a:lvl5pPr marL="1080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en-US" dirty="0"/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1466412" y="630136"/>
            <a:ext cx="6676436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929B"/>
                </a:solidFill>
              </a:defRPr>
            </a:lvl1pPr>
          </a:lstStyle>
          <a:p>
            <a:r>
              <a:rPr lang="fr-CH" smtClean="0"/>
              <a:t>Mastertitelformat bearbeiten</a:t>
            </a:r>
            <a:endParaRPr lang="fr-FR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4823072" y="2081399"/>
            <a:ext cx="3319775" cy="4155912"/>
          </a:xfrm>
        </p:spPr>
        <p:txBody>
          <a:bodyPr/>
          <a:lstStyle>
            <a:lvl1pPr marL="216000" indent="-216000">
              <a:buClr>
                <a:schemeClr val="accent2"/>
              </a:buClr>
              <a:defRPr sz="1800" b="0" i="0" baseline="0">
                <a:solidFill>
                  <a:schemeClr val="tx1"/>
                </a:solidFill>
                <a:latin typeface="Univers Medium"/>
                <a:cs typeface="Univers Medium"/>
              </a:defRPr>
            </a:lvl1pPr>
            <a:lvl2pPr marL="432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2pPr>
            <a:lvl3pPr marL="648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3pPr>
            <a:lvl4pPr marL="864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4pPr>
            <a:lvl5pPr marL="1080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 advClick="0" advTm="16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 flipH="1">
            <a:off x="1347788" y="0"/>
            <a:ext cx="7796212" cy="5364163"/>
          </a:xfrm>
          <a:prstGeom prst="rect">
            <a:avLst/>
          </a:prstGeom>
          <a:solidFill>
            <a:srgbClr val="BFBFBF">
              <a:alpha val="47058"/>
            </a:srgbClr>
          </a:solidFill>
          <a:ln>
            <a:noFill/>
          </a:ln>
          <a:effectLst>
            <a:outerShdw blurRad="40000" dist="23000" dir="5400000" sx="0" sy="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528763"/>
            <a:ext cx="5410200" cy="5329237"/>
          </a:xfrm>
          <a:prstGeom prst="rect">
            <a:avLst/>
          </a:prstGeom>
          <a:solidFill>
            <a:srgbClr val="0C72C0">
              <a:alpha val="50195"/>
            </a:srgbClr>
          </a:solidFill>
          <a:ln>
            <a:noFill/>
          </a:ln>
          <a:effectLst>
            <a:outerShdw blurRad="40000" dist="23000" dir="5400000" sx="0" sy="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Image 15" descr="Logo_HUG_2C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19863" y="6151563"/>
            <a:ext cx="165258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17"/>
          <p:cNvCxnSpPr/>
          <p:nvPr userDrawn="1"/>
        </p:nvCxnSpPr>
        <p:spPr>
          <a:xfrm>
            <a:off x="5410200" y="5876925"/>
            <a:ext cx="0" cy="1404938"/>
          </a:xfrm>
          <a:prstGeom prst="line">
            <a:avLst/>
          </a:prstGeom>
          <a:ln w="12700" cmpd="sng">
            <a:solidFill>
              <a:srgbClr val="0C72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er 2"/>
          <p:cNvGrpSpPr>
            <a:grpSpLocks/>
          </p:cNvGrpSpPr>
          <p:nvPr userDrawn="1"/>
        </p:nvGrpSpPr>
        <p:grpSpPr bwMode="auto">
          <a:xfrm>
            <a:off x="5410200" y="4308475"/>
            <a:ext cx="1054100" cy="1052513"/>
            <a:chOff x="3446023" y="4151261"/>
            <a:chExt cx="1053292" cy="1052235"/>
          </a:xfrm>
        </p:grpSpPr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3447610" y="4151261"/>
              <a:ext cx="1051705" cy="1052235"/>
            </a:xfrm>
            <a:prstGeom prst="rect">
              <a:avLst/>
            </a:prstGeom>
            <a:solidFill>
              <a:srgbClr val="0C72C0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3446023" y="5078116"/>
              <a:ext cx="125317" cy="125380"/>
            </a:xfrm>
            <a:prstGeom prst="rect">
              <a:avLst/>
            </a:prstGeom>
            <a:solidFill>
              <a:srgbClr val="3CB4F9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3571340" y="5078116"/>
              <a:ext cx="126903" cy="125380"/>
            </a:xfrm>
            <a:prstGeom prst="rect">
              <a:avLst/>
            </a:prstGeom>
            <a:solidFill>
              <a:srgbClr val="FF49A5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>
              <a:off x="3698243" y="5078116"/>
              <a:ext cx="125316" cy="125380"/>
            </a:xfrm>
            <a:prstGeom prst="rect">
              <a:avLst/>
            </a:prstGeom>
            <a:solidFill>
              <a:srgbClr val="FF9F57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>
              <a:off x="3823558" y="5078116"/>
              <a:ext cx="126903" cy="125380"/>
            </a:xfrm>
            <a:prstGeom prst="rect">
              <a:avLst/>
            </a:prstGeom>
            <a:solidFill>
              <a:srgbClr val="469B2D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3" name="Espace réservé du pied de page 4"/>
          <p:cNvSpPr txBox="1">
            <a:spLocks/>
          </p:cNvSpPr>
          <p:nvPr userDrawn="1"/>
        </p:nvSpPr>
        <p:spPr>
          <a:xfrm>
            <a:off x="1692275" y="1628775"/>
            <a:ext cx="3721100" cy="1808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fr-CH" sz="3200" b="1" smtClean="0">
                <a:solidFill>
                  <a:schemeClr val="bg1"/>
                </a:solidFill>
                <a:latin typeface="Univers Condensed Medium" pitchFamily="-84" charset="0"/>
              </a:rPr>
              <a:t>Hôpitaux</a:t>
            </a:r>
          </a:p>
          <a:p>
            <a:pPr>
              <a:lnSpc>
                <a:spcPct val="90000"/>
              </a:lnSpc>
              <a:defRPr/>
            </a:pPr>
            <a:r>
              <a:rPr lang="fr-CH" sz="3200" b="1" smtClean="0">
                <a:solidFill>
                  <a:schemeClr val="bg1"/>
                </a:solidFill>
                <a:latin typeface="Univers Condensed Medium" pitchFamily="-84" charset="0"/>
              </a:rPr>
              <a:t>Universitaires</a:t>
            </a:r>
          </a:p>
          <a:p>
            <a:pPr>
              <a:lnSpc>
                <a:spcPct val="90000"/>
              </a:lnSpc>
              <a:defRPr/>
            </a:pPr>
            <a:r>
              <a:rPr lang="fr-CH" sz="3200" b="1" smtClean="0">
                <a:solidFill>
                  <a:schemeClr val="bg1"/>
                </a:solidFill>
                <a:latin typeface="Univers Condensed Medium" pitchFamily="-84" charset="0"/>
              </a:rPr>
              <a:t>de Genève</a:t>
            </a:r>
          </a:p>
        </p:txBody>
      </p:sp>
      <p:sp>
        <p:nvSpPr>
          <p:cNvPr id="14" name="Espace réservé du pied de page 4"/>
          <p:cNvSpPr txBox="1">
            <a:spLocks/>
          </p:cNvSpPr>
          <p:nvPr userDrawn="1"/>
        </p:nvSpPr>
        <p:spPr>
          <a:xfrm>
            <a:off x="1692275" y="5516563"/>
            <a:ext cx="3721100" cy="79216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2000" b="0" i="0" kern="1200">
                <a:solidFill>
                  <a:schemeClr val="tx1"/>
                </a:solidFill>
                <a:latin typeface="Univers LT Std 67 Bold Condensed"/>
                <a:ea typeface="+mn-ea"/>
                <a:cs typeface="Univers LT Std 57 C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b="1" spc="150" dirty="0" smtClean="0">
                <a:solidFill>
                  <a:schemeClr val="bg1"/>
                </a:solidFill>
                <a:latin typeface="Univers Condensed Medium"/>
              </a:rPr>
              <a:t>Etre les premiers pour vous</a:t>
            </a:r>
            <a:endParaRPr lang="fr-FR" b="1" spc="150" dirty="0" smtClean="0">
              <a:solidFill>
                <a:schemeClr val="bg1"/>
              </a:solidFill>
              <a:latin typeface="Univers Condensed Medium"/>
            </a:endParaRPr>
          </a:p>
        </p:txBody>
      </p:sp>
      <p:sp>
        <p:nvSpPr>
          <p:cNvPr id="22" name="Espace réservé du titre 1"/>
          <p:cNvSpPr>
            <a:spLocks noGrp="1"/>
          </p:cNvSpPr>
          <p:nvPr>
            <p:ph type="title"/>
          </p:nvPr>
        </p:nvSpPr>
        <p:spPr>
          <a:xfrm>
            <a:off x="5527171" y="1529302"/>
            <a:ext cx="3293301" cy="2619778"/>
          </a:xfrm>
          <a:prstGeom prst="rect">
            <a:avLst/>
          </a:prstGeom>
        </p:spPr>
        <p:txBody>
          <a:bodyPr anchor="t"/>
          <a:lstStyle/>
          <a:p>
            <a:r>
              <a:rPr lang="fr-CH" smtClean="0"/>
              <a:t>Mastertitelformat bearbeiten</a:t>
            </a:r>
            <a:endParaRPr lang="fr-FR" dirty="0"/>
          </a:p>
        </p:txBody>
      </p:sp>
    </p:spTree>
  </p:cSld>
  <p:clrMapOvr>
    <a:masterClrMapping/>
  </p:clrMapOvr>
  <p:transition xmlns:p14="http://schemas.microsoft.com/office/powerpoint/2010/main" spd="slow" advClick="0" advTm="16000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7938"/>
            <a:ext cx="677863" cy="1362076"/>
          </a:xfrm>
          <a:prstGeom prst="rect">
            <a:avLst/>
          </a:prstGeom>
          <a:solidFill>
            <a:srgbClr val="1864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77863" y="-7938"/>
            <a:ext cx="706437" cy="1365251"/>
          </a:xfrm>
          <a:prstGeom prst="rect">
            <a:avLst/>
          </a:prstGeom>
          <a:solidFill>
            <a:srgbClr val="1864B5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8249" y="2081399"/>
            <a:ext cx="6674599" cy="4155912"/>
          </a:xfrm>
        </p:spPr>
        <p:txBody>
          <a:bodyPr/>
          <a:lstStyle>
            <a:lvl1pPr marL="216000" indent="-216000">
              <a:buClr>
                <a:schemeClr val="accent2"/>
              </a:buClr>
              <a:defRPr sz="1800" b="0" i="0" baseline="0">
                <a:solidFill>
                  <a:schemeClr val="tx1"/>
                </a:solidFill>
                <a:latin typeface="Univers Medium"/>
                <a:cs typeface="Univers Medium"/>
              </a:defRPr>
            </a:lvl1pPr>
            <a:lvl2pPr marL="432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2pPr>
            <a:lvl3pPr marL="648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3pPr>
            <a:lvl4pPr marL="864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4pPr>
            <a:lvl5pPr marL="1080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en-US" dirty="0"/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1466412" y="630136"/>
            <a:ext cx="6676436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fr-CH" smtClean="0"/>
              <a:t>Mastertitelformat bearbeiten</a:t>
            </a:r>
            <a:endParaRPr lang="fr-FR" dirty="0"/>
          </a:p>
        </p:txBody>
      </p:sp>
    </p:spTree>
  </p:cSld>
  <p:clrMapOvr>
    <a:masterClrMapping/>
  </p:clrMapOvr>
  <p:transition xmlns:p14="http://schemas.microsoft.com/office/powerpoint/2010/main" spd="slow" advClick="0" advTm="16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A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8249" y="2081399"/>
            <a:ext cx="6674599" cy="4155912"/>
          </a:xfrm>
        </p:spPr>
        <p:txBody>
          <a:bodyPr/>
          <a:lstStyle>
            <a:lvl1pPr marL="216000" indent="-216000">
              <a:buClr>
                <a:schemeClr val="accent2"/>
              </a:buClr>
              <a:defRPr sz="1800" b="0" i="0" baseline="0">
                <a:solidFill>
                  <a:schemeClr val="tx1"/>
                </a:solidFill>
                <a:latin typeface="Univers Medium"/>
                <a:cs typeface="Univers Medium"/>
              </a:defRPr>
            </a:lvl1pPr>
            <a:lvl2pPr marL="432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2pPr>
            <a:lvl3pPr marL="648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3pPr>
            <a:lvl4pPr marL="864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4pPr>
            <a:lvl5pPr marL="1080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en-US" dirty="0"/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1466412" y="630136"/>
            <a:ext cx="6676436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CH" smtClean="0"/>
              <a:t>Mastertitelformat bearbeiten</a:t>
            </a:r>
            <a:endParaRPr lang="fr-FR" dirty="0"/>
          </a:p>
        </p:txBody>
      </p:sp>
    </p:spTree>
  </p:cSld>
  <p:clrMapOvr>
    <a:masterClrMapping/>
  </p:clrMapOvr>
  <p:transition xmlns:p14="http://schemas.microsoft.com/office/powerpoint/2010/main" spd="slow" advClick="0" advTm="16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B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588" y="2138363"/>
            <a:ext cx="4787901" cy="4719637"/>
          </a:xfrm>
          <a:prstGeom prst="rect">
            <a:avLst/>
          </a:prstGeom>
          <a:solidFill>
            <a:srgbClr val="1864B5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457946" y="630136"/>
            <a:ext cx="6728469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929B"/>
                </a:solidFill>
              </a:defRPr>
            </a:lvl1pPr>
          </a:lstStyle>
          <a:p>
            <a:r>
              <a:rPr lang="fr-CH" smtClean="0"/>
              <a:t>Mastertitelformat bearbeiten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420888"/>
            <a:ext cx="3240360" cy="3816424"/>
          </a:xfrm>
        </p:spPr>
        <p:txBody>
          <a:bodyPr/>
          <a:lstStyle/>
          <a:p>
            <a:pPr lvl="0"/>
            <a:r>
              <a:rPr lang="fr-CH" smtClean="0"/>
              <a:t>Mastertextformat bearbeiten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860032" y="2420888"/>
            <a:ext cx="3326383" cy="4392488"/>
          </a:xfrm>
          <a:prstGeom prst="rect">
            <a:avLst/>
          </a:prstGeom>
        </p:spPr>
        <p:txBody>
          <a:bodyPr lIns="108000" tIns="108000" bIns="36000" rtlCol="0">
            <a:normAutofit/>
          </a:bodyPr>
          <a:lstStyle>
            <a:lvl1pPr marL="2159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1600" b="0" i="0" kern="0" spc="0" baseline="0">
                <a:solidFill>
                  <a:schemeClr val="tx1"/>
                </a:solidFill>
                <a:latin typeface="Univers Medium"/>
              </a:defRPr>
            </a:lvl1pPr>
            <a:lvl2pPr marL="432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1600" b="0" i="0" kern="0" spc="0" baseline="0">
                <a:solidFill>
                  <a:schemeClr val="tx1"/>
                </a:solidFill>
                <a:latin typeface="Univers Medium"/>
              </a:defRPr>
            </a:lvl2pPr>
            <a:lvl3pPr marL="648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1600" b="0" i="0" kern="0" spc="0" baseline="0">
                <a:solidFill>
                  <a:schemeClr val="tx1"/>
                </a:solidFill>
                <a:latin typeface="Univers Medium"/>
              </a:defRPr>
            </a:lvl3pPr>
            <a:lvl4pPr marL="864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1600" b="0" i="0" kern="0" spc="0" baseline="0">
                <a:solidFill>
                  <a:schemeClr val="tx1"/>
                </a:solidFill>
                <a:latin typeface="Univers Medium"/>
              </a:defRPr>
            </a:lvl4pPr>
            <a:lvl5pPr marL="1080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1600" b="0" i="0" kern="0" spc="0" baseline="0">
                <a:solidFill>
                  <a:schemeClr val="tx1"/>
                </a:solidFill>
                <a:latin typeface="Univers Medium"/>
              </a:defRPr>
            </a:lvl5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 advClick="0" advTm="16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0500" y="2081213"/>
            <a:ext cx="6718300" cy="42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smtClean="0"/>
          </a:p>
        </p:txBody>
      </p:sp>
      <p:sp>
        <p:nvSpPr>
          <p:cNvPr id="10" name="Espace réservé du titre 1"/>
          <p:cNvSpPr>
            <a:spLocks noGrp="1"/>
          </p:cNvSpPr>
          <p:nvPr>
            <p:ph type="title"/>
          </p:nvPr>
        </p:nvSpPr>
        <p:spPr>
          <a:xfrm>
            <a:off x="1457325" y="630238"/>
            <a:ext cx="67151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dirty="0" smtClean="0"/>
              <a:t>Cliquez et modifiez le titre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679450" y="0"/>
            <a:ext cx="0" cy="1350963"/>
          </a:xfrm>
          <a:prstGeom prst="line">
            <a:avLst/>
          </a:prstGeom>
          <a:ln w="12700" cmpd="sng">
            <a:solidFill>
              <a:srgbClr val="0C72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0" name="Image 14" descr="Logo_HUG_2C.eps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86600" y="6376988"/>
            <a:ext cx="10858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13"/>
          <p:cNvCxnSpPr/>
          <p:nvPr/>
        </p:nvCxnSpPr>
        <p:spPr>
          <a:xfrm>
            <a:off x="679450" y="0"/>
            <a:ext cx="0" cy="1350963"/>
          </a:xfrm>
          <a:prstGeom prst="line">
            <a:avLst/>
          </a:prstGeom>
          <a:ln w="12700" cmpd="sng">
            <a:solidFill>
              <a:srgbClr val="0C72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4" name="Image 14" descr="Logo_HUG_2C.eps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86600" y="6376988"/>
            <a:ext cx="10858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27" r:id="rId5"/>
    <p:sldLayoutId id="2147483734" r:id="rId6"/>
    <p:sldLayoutId id="2147483735" r:id="rId7"/>
    <p:sldLayoutId id="2147483728" r:id="rId8"/>
    <p:sldLayoutId id="2147483736" r:id="rId9"/>
    <p:sldLayoutId id="2147483737" r:id="rId10"/>
    <p:sldLayoutId id="2147483729" r:id="rId11"/>
  </p:sldLayoutIdLst>
  <p:transition xmlns:p14="http://schemas.microsoft.com/office/powerpoint/2010/main" spd="slow" advClick="0" advTm="16000">
    <p:wipe/>
  </p:transition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 spc="200">
          <a:solidFill>
            <a:srgbClr val="468BB5"/>
          </a:solidFill>
          <a:latin typeface="Arial Narrow" pitchFamily="34" charset="0"/>
          <a:ea typeface="ＭＳ Ｐゴシック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itchFamily="34" charset="0"/>
          <a:ea typeface="ＭＳ Ｐゴシック" pitchFamily="34" charset="-128"/>
        </a:defRPr>
      </a:lvl9pPr>
    </p:titleStyle>
    <p:bodyStyle>
      <a:lvl1pPr marL="215900" indent="-215900" algn="l" rtl="0" eaLnBrk="1" fontAlgn="base" hangingPunct="1">
        <a:spcBef>
          <a:spcPct val="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marL="431800" indent="-215900" algn="l" rtl="0" eaLnBrk="1" fontAlgn="base" hangingPunct="1">
        <a:spcBef>
          <a:spcPct val="0"/>
        </a:spcBef>
        <a:spcAft>
          <a:spcPts val="600"/>
        </a:spcAft>
        <a:buClr>
          <a:srgbClr val="0C72C0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marL="647700" indent="-215900" algn="l" rtl="0" eaLnBrk="1" fontAlgn="base" hangingPunct="1">
        <a:spcBef>
          <a:spcPct val="0"/>
        </a:spcBef>
        <a:spcAft>
          <a:spcPts val="600"/>
        </a:spcAft>
        <a:buClr>
          <a:srgbClr val="0C72C0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marL="863600" indent="-215900" algn="l" rtl="0" eaLnBrk="1" fontAlgn="base" hangingPunct="1">
        <a:spcBef>
          <a:spcPct val="0"/>
        </a:spcBef>
        <a:spcAft>
          <a:spcPts val="600"/>
        </a:spcAft>
        <a:buClr>
          <a:srgbClr val="0C72C0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marL="1079500" indent="-215900" algn="l" rtl="0" eaLnBrk="1" fontAlgn="base" hangingPunct="1">
        <a:spcBef>
          <a:spcPct val="0"/>
        </a:spcBef>
        <a:spcAft>
          <a:spcPts val="600"/>
        </a:spcAft>
        <a:buClr>
          <a:srgbClr val="0C72C0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5672013" y="1528763"/>
            <a:ext cx="3292475" cy="26209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r>
              <a:rPr lang="fr-CH" sz="2400" dirty="0"/>
              <a:t>L'hôpital a-t'il encore sa place dans le concept du </a:t>
            </a:r>
            <a:r>
              <a:rPr lang="fr-CH" sz="2400" dirty="0" smtClean="0"/>
              <a:t>retablissement ?</a:t>
            </a:r>
            <a:endParaRPr lang="fr-CH" sz="2400" noProof="0" dirty="0" smtClean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5672013" y="3104965"/>
            <a:ext cx="2088233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fr-CH" sz="1100" b="1" i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Yasser Khazaal</a:t>
            </a:r>
          </a:p>
          <a:p>
            <a:pPr>
              <a:lnSpc>
                <a:spcPct val="90000"/>
              </a:lnSpc>
              <a:defRPr/>
            </a:pPr>
            <a:r>
              <a:rPr lang="fr-CH" sz="1100" b="1" i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Daniele Zullino </a:t>
            </a:r>
          </a:p>
        </p:txBody>
      </p:sp>
      <p:pic>
        <p:nvPicPr>
          <p:cNvPr id="2" name="Bild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467216"/>
            <a:ext cx="4068000" cy="390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2843808" y="2441439"/>
            <a:ext cx="5688632" cy="2931777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4800"/>
              </a:spcAft>
            </a:pPr>
            <a:r>
              <a:rPr lang="fr-CH" sz="2400" dirty="0" smtClean="0"/>
              <a:t>La folie: …ce qui est à maitriser </a:t>
            </a:r>
          </a:p>
          <a:p>
            <a:pPr>
              <a:lnSpc>
                <a:spcPct val="150000"/>
              </a:lnSpc>
              <a:spcAft>
                <a:spcPts val="4800"/>
              </a:spcAft>
            </a:pPr>
            <a:r>
              <a:rPr lang="fr-CH" sz="2400" dirty="0" smtClean="0"/>
              <a:t>Le fou: celui qui se croit « au-dessus de tous les autres »</a:t>
            </a:r>
            <a:endParaRPr lang="fr-CH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La folie et le fou au début du XIXe</a:t>
            </a:r>
            <a:endParaRPr lang="fr-CH" dirty="0"/>
          </a:p>
        </p:txBody>
      </p:sp>
      <p:sp>
        <p:nvSpPr>
          <p:cNvPr id="4" name="Textfeld 3"/>
          <p:cNvSpPr txBox="1"/>
          <p:nvPr/>
        </p:nvSpPr>
        <p:spPr>
          <a:xfrm>
            <a:off x="734251" y="6268670"/>
            <a:ext cx="2956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Foucault, Le pouvoir psychiatrique, 1973</a:t>
            </a:r>
            <a:endParaRPr lang="fr-CH" sz="1200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25" y="1798108"/>
            <a:ext cx="2320163" cy="328498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19232" y="5158353"/>
            <a:ext cx="19329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100" dirty="0" smtClean="0"/>
              <a:t>François-Emmanuel Fodéré</a:t>
            </a:r>
          </a:p>
          <a:p>
            <a:pPr algn="ctr"/>
            <a:r>
              <a:rPr lang="fr-CH" sz="1100" dirty="0" smtClean="0"/>
              <a:t>1764 - 1835</a:t>
            </a:r>
            <a:endParaRPr lang="fr-CH" sz="1100" dirty="0"/>
          </a:p>
        </p:txBody>
      </p:sp>
    </p:spTree>
    <p:extLst>
      <p:ext uri="{BB962C8B-B14F-4D97-AF65-F5344CB8AC3E}">
        <p14:creationId xmlns:p14="http://schemas.microsoft.com/office/powerpoint/2010/main" val="1746459382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2555776" y="2081399"/>
            <a:ext cx="5616674" cy="3507841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fr-CH" sz="2000" dirty="0" smtClean="0"/>
              <a:t>Substituer une « volonté étrangère » à la volonté du malade …</a:t>
            </a:r>
          </a:p>
          <a:p>
            <a:pPr>
              <a:spcAft>
                <a:spcPts val="3000"/>
              </a:spcAft>
            </a:pPr>
            <a:r>
              <a:rPr lang="fr-CH" sz="2000" dirty="0" smtClean="0"/>
              <a:t>Ce principe a essentiellement deux objectifs :</a:t>
            </a:r>
          </a:p>
          <a:p>
            <a:pPr lvl="1">
              <a:spcAft>
                <a:spcPts val="3000"/>
              </a:spcAft>
            </a:pPr>
            <a:r>
              <a:rPr lang="fr-CH" sz="2000" dirty="0" smtClean="0"/>
              <a:t>établir une sorte d’état de docilité qui est nécessaire au traitement</a:t>
            </a:r>
          </a:p>
          <a:p>
            <a:pPr lvl="1">
              <a:spcAft>
                <a:spcPts val="3000"/>
              </a:spcAft>
            </a:pPr>
            <a:r>
              <a:rPr lang="fr-CH" sz="2000" dirty="0" smtClean="0"/>
              <a:t>entamer l’affirmation de toute-puissance qu’il y a, au fond, dans la folie</a:t>
            </a:r>
          </a:p>
          <a:p>
            <a:pPr>
              <a:lnSpc>
                <a:spcPct val="150000"/>
              </a:lnSpc>
              <a:spcAft>
                <a:spcPts val="3000"/>
              </a:spcAft>
            </a:pPr>
            <a:endParaRPr lang="fr-CH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000" dirty="0" smtClean="0"/>
              <a:t>Principe de Falret</a:t>
            </a:r>
            <a:endParaRPr lang="fr-CH" sz="4000" dirty="0"/>
          </a:p>
        </p:txBody>
      </p:sp>
      <p:sp>
        <p:nvSpPr>
          <p:cNvPr id="5" name="Textfeld 4"/>
          <p:cNvSpPr txBox="1"/>
          <p:nvPr/>
        </p:nvSpPr>
        <p:spPr>
          <a:xfrm>
            <a:off x="734251" y="6268670"/>
            <a:ext cx="2956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Foucault, Le pouvoir psychiatrique, 1973</a:t>
            </a:r>
            <a:endParaRPr lang="fr-CH" sz="120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1399"/>
            <a:ext cx="2109816" cy="285293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95536" y="4941748"/>
            <a:ext cx="13135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100" dirty="0"/>
              <a:t>Jean-Pierre Falret </a:t>
            </a:r>
            <a:endParaRPr lang="fr-CH" sz="1100" dirty="0" smtClean="0"/>
          </a:p>
          <a:p>
            <a:pPr algn="ctr"/>
            <a:r>
              <a:rPr lang="fr-CH" sz="1100" dirty="0" smtClean="0"/>
              <a:t>1794 –1870</a:t>
            </a:r>
            <a:endParaRPr lang="fr-CH" sz="1100" dirty="0"/>
          </a:p>
        </p:txBody>
      </p:sp>
    </p:spTree>
    <p:extLst>
      <p:ext uri="{BB962C8B-B14F-4D97-AF65-F5344CB8AC3E}">
        <p14:creationId xmlns:p14="http://schemas.microsoft.com/office/powerpoint/2010/main" val="1246959046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2952553" y="2082254"/>
            <a:ext cx="5155025" cy="365185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CH" sz="2000" dirty="0" smtClean="0"/>
              <a:t>La thérapeutique de la folie, c’est l’art de subjuguer et de dompter l’aliéné</a:t>
            </a:r>
          </a:p>
          <a:p>
            <a:pPr>
              <a:lnSpc>
                <a:spcPct val="150000"/>
              </a:lnSpc>
            </a:pPr>
            <a:r>
              <a:rPr lang="fr-CH" sz="2000" dirty="0" smtClean="0"/>
              <a:t>en le mettant dans l’étroite dépendance d’un homme qui, par ses qualités physiques et morales, soit propre à exercer sur lui un empire irrésistible et à changer la chaine vicieuse de ses idées </a:t>
            </a:r>
            <a:endParaRPr lang="fr-CH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600" dirty="0" smtClean="0"/>
              <a:t>Thérapeutique de la folie</a:t>
            </a:r>
            <a:endParaRPr lang="fr-CH" sz="3600" dirty="0"/>
          </a:p>
        </p:txBody>
      </p:sp>
      <p:sp>
        <p:nvSpPr>
          <p:cNvPr id="5" name="Textfeld 4"/>
          <p:cNvSpPr txBox="1"/>
          <p:nvPr/>
        </p:nvSpPr>
        <p:spPr>
          <a:xfrm>
            <a:off x="734251" y="6268670"/>
            <a:ext cx="2956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Foucault, Le pouvoir psychiatrique, 1973</a:t>
            </a:r>
            <a:endParaRPr lang="fr-CH" sz="120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2896"/>
            <a:ext cx="2482632" cy="256133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734251" y="5054228"/>
            <a:ext cx="10394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100" dirty="0"/>
              <a:t>‪Philippe Pinel </a:t>
            </a:r>
            <a:endParaRPr lang="it-IT" sz="1100" dirty="0" smtClean="0"/>
          </a:p>
          <a:p>
            <a:pPr algn="ctr"/>
            <a:r>
              <a:rPr lang="it-IT" sz="1100" dirty="0" smtClean="0"/>
              <a:t>1745</a:t>
            </a:r>
            <a:r>
              <a:rPr lang="it-IT" sz="1100" dirty="0"/>
              <a:t>-</a:t>
            </a:r>
            <a:r>
              <a:rPr lang="it-IT" sz="1100" dirty="0" smtClean="0"/>
              <a:t>1826</a:t>
            </a:r>
            <a:endParaRPr lang="fr-CH" sz="1100" dirty="0"/>
          </a:p>
        </p:txBody>
      </p:sp>
    </p:spTree>
    <p:extLst>
      <p:ext uri="{BB962C8B-B14F-4D97-AF65-F5344CB8AC3E}">
        <p14:creationId xmlns:p14="http://schemas.microsoft.com/office/powerpoint/2010/main" val="1246959046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2555775" y="2821805"/>
            <a:ext cx="6120679" cy="31994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CH" dirty="0" smtClean="0"/>
              <a:t>Il </a:t>
            </a:r>
            <a:r>
              <a:rPr lang="fr-CH" dirty="0" smtClean="0"/>
              <a:t>s’agit de susciter un conflit entre l’idée fixe à laquelle le malade s’est attaché et la crainte de la punition</a:t>
            </a:r>
          </a:p>
          <a:p>
            <a:pPr>
              <a:lnSpc>
                <a:spcPct val="150000"/>
              </a:lnSpc>
            </a:pPr>
            <a:r>
              <a:rPr lang="fr-CH" dirty="0" smtClean="0"/>
              <a:t>Tous deux combats doivent, lorsque la scène est réussie, renvoyer à la victoire d’une idée sur l’autre, qui doit être en même temps la victoire de la volonté du médecin sur celle du malade</a:t>
            </a:r>
          </a:p>
          <a:p>
            <a:pPr>
              <a:lnSpc>
                <a:spcPct val="150000"/>
              </a:lnSpc>
            </a:pPr>
            <a:endParaRPr lang="fr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Rapport de force «thérapeutique»</a:t>
            </a:r>
            <a:endParaRPr lang="fr-CH" dirty="0"/>
          </a:p>
        </p:txBody>
      </p:sp>
      <p:sp>
        <p:nvSpPr>
          <p:cNvPr id="5" name="Textfeld 4"/>
          <p:cNvSpPr txBox="1"/>
          <p:nvPr/>
        </p:nvSpPr>
        <p:spPr>
          <a:xfrm>
            <a:off x="734251" y="6268670"/>
            <a:ext cx="2956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Foucault, Le pouvoir psychiatrique, 1973</a:t>
            </a:r>
            <a:endParaRPr lang="fr-CH" sz="120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3025694"/>
            <a:ext cx="2227526" cy="220079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457324" y="1773238"/>
            <a:ext cx="721913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CH" b="1" dirty="0"/>
              <a:t>Rapport de force entre psy et patient suscite un second rapport de force à l’intérieur même du malade</a:t>
            </a:r>
          </a:p>
        </p:txBody>
      </p:sp>
    </p:spTree>
    <p:extLst>
      <p:ext uri="{BB962C8B-B14F-4D97-AF65-F5344CB8AC3E}">
        <p14:creationId xmlns:p14="http://schemas.microsoft.com/office/powerpoint/2010/main" val="1246959046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3995936" y="2996952"/>
            <a:ext cx="4680520" cy="2160240"/>
          </a:xfrm>
        </p:spPr>
        <p:txBody>
          <a:bodyPr/>
          <a:lstStyle/>
          <a:p>
            <a:pPr marL="0" indent="0">
              <a:spcAft>
                <a:spcPts val="3000"/>
              </a:spcAft>
              <a:buNone/>
            </a:pPr>
            <a:r>
              <a:rPr lang="fr-CH" dirty="0" smtClean="0"/>
              <a:t>Exercice </a:t>
            </a:r>
            <a:r>
              <a:rPr lang="fr-CH" dirty="0"/>
              <a:t>pédagogique et exercice ascétique doivent </a:t>
            </a:r>
            <a:r>
              <a:rPr lang="fr-CH" dirty="0" smtClean="0"/>
              <a:t>s’accompir</a:t>
            </a:r>
          </a:p>
          <a:p>
            <a:pPr>
              <a:spcAft>
                <a:spcPts val="3000"/>
              </a:spcAft>
            </a:pPr>
            <a:r>
              <a:rPr lang="fr-CH" dirty="0" smtClean="0"/>
              <a:t>à l’intérieur d’un </a:t>
            </a:r>
            <a:r>
              <a:rPr lang="fr-CH" b="1" dirty="0" smtClean="0"/>
              <a:t>espace fermé</a:t>
            </a:r>
          </a:p>
          <a:p>
            <a:pPr>
              <a:spcAft>
                <a:spcPts val="3000"/>
              </a:spcAft>
            </a:pPr>
            <a:r>
              <a:rPr lang="fr-CH" dirty="0" smtClean="0"/>
              <a:t>dans un </a:t>
            </a:r>
            <a:r>
              <a:rPr lang="fr-CH" b="1" dirty="0" smtClean="0"/>
              <a:t>milieu clos sur lui-même</a:t>
            </a:r>
          </a:p>
          <a:p>
            <a:pPr>
              <a:lnSpc>
                <a:spcPct val="150000"/>
              </a:lnSpc>
              <a:spcAft>
                <a:spcPts val="3000"/>
              </a:spcAft>
            </a:pPr>
            <a:endParaRPr lang="fr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i="1" smtClean="0"/>
              <a:t>Naissance du régime disciplinaire</a:t>
            </a:r>
            <a:r>
              <a:rPr lang="fr-CH" smtClean="0"/>
              <a:t/>
            </a:r>
            <a:br>
              <a:rPr lang="fr-CH" smtClean="0"/>
            </a:br>
            <a:r>
              <a:rPr lang="fr-CH" smtClean="0"/>
              <a:t>Règle de la claustration</a:t>
            </a:r>
            <a:endParaRPr lang="fr-CH" dirty="0"/>
          </a:p>
        </p:txBody>
      </p:sp>
      <p:sp>
        <p:nvSpPr>
          <p:cNvPr id="5" name="Textfeld 4"/>
          <p:cNvSpPr txBox="1"/>
          <p:nvPr/>
        </p:nvSpPr>
        <p:spPr>
          <a:xfrm>
            <a:off x="734251" y="6268670"/>
            <a:ext cx="2956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Foucault, Le pouvoir psychiatrique, 1973</a:t>
            </a:r>
            <a:endParaRPr lang="fr-CH" sz="1200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4884"/>
            <a:ext cx="3809743" cy="254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59046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1457325" y="1844824"/>
            <a:ext cx="7219131" cy="3960440"/>
          </a:xfrm>
        </p:spPr>
        <p:txBody>
          <a:bodyPr/>
          <a:lstStyle/>
          <a:p>
            <a:r>
              <a:rPr lang="fr-CH" sz="2400" dirty="0" smtClean="0"/>
              <a:t>Fixation spatiale</a:t>
            </a:r>
          </a:p>
          <a:p>
            <a:r>
              <a:rPr lang="fr-CH" sz="2400" dirty="0" smtClean="0"/>
              <a:t>Extraction optimale du temps</a:t>
            </a:r>
          </a:p>
          <a:p>
            <a:r>
              <a:rPr lang="fr-CH" sz="2400" dirty="0" smtClean="0"/>
              <a:t>Application et l’exploitation des forces du corps </a:t>
            </a:r>
          </a:p>
          <a:p>
            <a:pPr lvl="1"/>
            <a:r>
              <a:rPr lang="fr-CH" dirty="0" smtClean="0"/>
              <a:t>par réglementation des gestes, des attitudes et de l’attention</a:t>
            </a:r>
          </a:p>
          <a:p>
            <a:r>
              <a:rPr lang="fr-CH" sz="2400" dirty="0" smtClean="0"/>
              <a:t>Constitution d’une surveillance constante et d’un pouvoir punitif immédiat</a:t>
            </a:r>
          </a:p>
          <a:p>
            <a:r>
              <a:rPr lang="fr-CH" sz="2400" dirty="0" smtClean="0"/>
              <a:t>Organisation d’un pouvoir réglementaire </a:t>
            </a:r>
          </a:p>
          <a:p>
            <a:pPr lvl="1"/>
            <a:r>
              <a:rPr lang="fr-CH" dirty="0" smtClean="0"/>
              <a:t>est en lui-même, dans son fonctionnement, anonyme, non individuel</a:t>
            </a:r>
          </a:p>
          <a:p>
            <a:pPr lvl="1"/>
            <a:r>
              <a:rPr lang="fr-CH" dirty="0" smtClean="0"/>
              <a:t>mais aboutit toujours à un repérage des individualités assujetties</a:t>
            </a:r>
          </a:p>
          <a:p>
            <a:pPr>
              <a:lnSpc>
                <a:spcPct val="150000"/>
              </a:lnSpc>
            </a:pPr>
            <a:endParaRPr lang="fr-CH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57325" y="630238"/>
            <a:ext cx="7147123" cy="1143000"/>
          </a:xfrm>
        </p:spPr>
        <p:txBody>
          <a:bodyPr/>
          <a:lstStyle/>
          <a:p>
            <a:r>
              <a:rPr lang="fr-CH" smtClean="0"/>
              <a:t>Eléments des systèmes disciplinaires</a:t>
            </a:r>
            <a:endParaRPr lang="fr-CH" dirty="0"/>
          </a:p>
        </p:txBody>
      </p:sp>
      <p:sp>
        <p:nvSpPr>
          <p:cNvPr id="5" name="Textfeld 4"/>
          <p:cNvSpPr txBox="1"/>
          <p:nvPr/>
        </p:nvSpPr>
        <p:spPr>
          <a:xfrm>
            <a:off x="734251" y="6268670"/>
            <a:ext cx="2956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Foucault, Le pouvoir psychiatrique, 1973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1246959046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Rot="1" noChangeArrowheads="1"/>
          </p:cNvSpPr>
          <p:nvPr>
            <p:ph sz="half" idx="2"/>
          </p:nvPr>
        </p:nvSpPr>
        <p:spPr>
          <a:xfrm>
            <a:off x="3131840" y="2060848"/>
            <a:ext cx="5616624" cy="401189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15900" indent="-215900" defTabSz="457200">
              <a:lnSpc>
                <a:spcPct val="150000"/>
              </a:lnSpc>
            </a:pPr>
            <a:r>
              <a:rPr lang="fr-CH" dirty="0" smtClean="0"/>
              <a:t>Modèle de prison idéal </a:t>
            </a:r>
          </a:p>
          <a:p>
            <a:pPr marL="215900" indent="-215900" defTabSz="457200">
              <a:lnSpc>
                <a:spcPct val="150000"/>
              </a:lnSpc>
            </a:pPr>
            <a:r>
              <a:rPr lang="fr-CH" dirty="0" smtClean="0"/>
              <a:t>Mirador central</a:t>
            </a:r>
          </a:p>
          <a:p>
            <a:pPr marL="215900" indent="-215900" defTabSz="457200">
              <a:lnSpc>
                <a:spcPct val="150000"/>
              </a:lnSpc>
            </a:pPr>
            <a:r>
              <a:rPr lang="fr-CH" dirty="0" smtClean="0"/>
              <a:t>Gardes peuvent voir, mais pas être vus par détenus</a:t>
            </a:r>
          </a:p>
          <a:p>
            <a:pPr marL="431900" lvl="1" indent="-215900" defTabSz="457200">
              <a:lnSpc>
                <a:spcPct val="150000"/>
              </a:lnSpc>
            </a:pPr>
            <a:r>
              <a:rPr lang="fr-CH" dirty="0" smtClean="0"/>
              <a:t>➛ Chez détenus: sentiment d'être observé (</a:t>
            </a:r>
            <a:r>
              <a:rPr lang="fr-FR" dirty="0" smtClean="0"/>
              <a:t>Façonnage </a:t>
            </a:r>
            <a:r>
              <a:rPr lang="fr-FR" dirty="0"/>
              <a:t>de la </a:t>
            </a:r>
            <a:r>
              <a:rPr lang="fr-FR" dirty="0" smtClean="0"/>
              <a:t>perception)</a:t>
            </a:r>
            <a:endParaRPr lang="fr-FR" dirty="0"/>
          </a:p>
          <a:p>
            <a:pPr marL="215900" indent="-215900" defTabSz="457200">
              <a:lnSpc>
                <a:spcPct val="150000"/>
              </a:lnSpc>
            </a:pPr>
            <a:r>
              <a:rPr lang="fr-FR" i="1" dirty="0">
                <a:latin typeface="Univers Medium" pitchFamily="-84" charset="0"/>
                <a:cs typeface="Arial" pitchFamily="34" charset="0"/>
              </a:rPr>
              <a:t>Le regard en absence d’un sujet qui regarde</a:t>
            </a:r>
            <a:endParaRPr lang="fr-CH" i="1" dirty="0">
              <a:latin typeface="Univers Medium" pitchFamily="-84" charset="0"/>
              <a:cs typeface="Arial" pitchFamily="34" charset="0"/>
            </a:endParaRPr>
          </a:p>
          <a:p>
            <a:pPr marL="431900" lvl="1" indent="-215900" defTabSz="457200">
              <a:lnSpc>
                <a:spcPct val="150000"/>
              </a:lnSpc>
            </a:pPr>
            <a:r>
              <a:rPr lang="fr-CH" dirty="0" smtClean="0"/>
              <a:t>➛ Comportement autorégulé </a:t>
            </a:r>
          </a:p>
          <a:p>
            <a:pPr marL="431900" lvl="1" indent="-215900" defTabSz="457200">
              <a:lnSpc>
                <a:spcPct val="150000"/>
              </a:lnSpc>
            </a:pPr>
            <a:endParaRPr lang="fr-CH" dirty="0" smtClean="0"/>
          </a:p>
        </p:txBody>
      </p:sp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fontAlgn="auto">
              <a:spcAft>
                <a:spcPts val="0"/>
              </a:spcAft>
            </a:pPr>
            <a:r>
              <a:rPr lang="fr-CH" noProof="0" dirty="0" smtClean="0">
                <a:ea typeface="+mj-ea"/>
              </a:rPr>
              <a:t>Le panoptique</a:t>
            </a:r>
            <a:endParaRPr lang="fr-CH" noProof="0" dirty="0">
              <a:ea typeface="+mj-ea"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53" y="2132856"/>
            <a:ext cx="2788253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84711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3361448" y="2348880"/>
            <a:ext cx="5459023" cy="3311946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3000"/>
              </a:spcAft>
            </a:pPr>
            <a:r>
              <a:rPr lang="fr-CH" sz="2000" dirty="0" smtClean="0"/>
              <a:t>Le directeur n’a pas de corps</a:t>
            </a:r>
          </a:p>
          <a:p>
            <a:pPr lvl="1">
              <a:lnSpc>
                <a:spcPct val="120000"/>
              </a:lnSpc>
              <a:spcAft>
                <a:spcPts val="3000"/>
              </a:spcAft>
            </a:pPr>
            <a:r>
              <a:rPr lang="fr-CH" sz="1600" i="1" dirty="0" smtClean="0"/>
              <a:t>Le vrai effet du Panopticum c’est d’être tel que, même lorsqu’il n’y a personne, l’individu dans sa cellule non seulement se croie, mais se sache observé, qu’il ait l’expérience constante d’être dans un état de visibilité pour un regard</a:t>
            </a:r>
          </a:p>
          <a:p>
            <a:pPr>
              <a:lnSpc>
                <a:spcPct val="120000"/>
              </a:lnSpc>
              <a:spcAft>
                <a:spcPts val="3000"/>
              </a:spcAft>
            </a:pPr>
            <a:r>
              <a:rPr lang="fr-CH" sz="2000" dirty="0" smtClean="0"/>
              <a:t> Le pouvoir est entièrement désindividualisé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Hôpital psychiatrique et Panopticum</a:t>
            </a:r>
            <a:endParaRPr lang="fr-CH" dirty="0"/>
          </a:p>
        </p:txBody>
      </p:sp>
      <p:sp>
        <p:nvSpPr>
          <p:cNvPr id="5" name="Textfeld 4"/>
          <p:cNvSpPr txBox="1"/>
          <p:nvPr/>
        </p:nvSpPr>
        <p:spPr>
          <a:xfrm>
            <a:off x="734251" y="6268670"/>
            <a:ext cx="2956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Foucault, Le pouvoir psychiatrique, 1973</a:t>
            </a:r>
            <a:endParaRPr lang="fr-CH" sz="1200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88840"/>
            <a:ext cx="2781808" cy="367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59046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1259632" y="2081399"/>
            <a:ext cx="7128791" cy="3939889"/>
          </a:xfrm>
        </p:spPr>
        <p:txBody>
          <a:bodyPr/>
          <a:lstStyle/>
          <a:p>
            <a:r>
              <a:rPr lang="fr-CH" sz="2000" dirty="0" smtClean="0"/>
              <a:t>…être agent de l’organisation d’un dispositif disciplinaire qui va se brancher, se précipiter là où se produit une béance dans la souveraineté familiale …</a:t>
            </a:r>
          </a:p>
          <a:p>
            <a:r>
              <a:rPr lang="fr-CH" sz="2000" dirty="0" smtClean="0"/>
              <a:t>Lorsqu’un individu échappe à la souveraineté de la famille ➛ on le met à l’hôpital psychiatrique pour le dresser</a:t>
            </a:r>
          </a:p>
          <a:p>
            <a:pPr lvl="1"/>
            <a:r>
              <a:rPr lang="fr-CH" sz="2000" dirty="0" smtClean="0"/>
              <a:t>La psychiatrie se donne comme entreprise institutionnelle de discipline qui va permettre la refamiliarisation de l’individu</a:t>
            </a:r>
          </a:p>
          <a:p>
            <a:r>
              <a:rPr lang="fr-CH" sz="2000" dirty="0" smtClean="0"/>
              <a:t>La fonction-psy a joué le rôle de discipline pour tous les indisciplinables </a:t>
            </a:r>
            <a:endParaRPr lang="fr-CH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400" dirty="0" smtClean="0"/>
              <a:t>La fonction-psy</a:t>
            </a:r>
            <a:endParaRPr lang="fr-CH" sz="4400" dirty="0"/>
          </a:p>
        </p:txBody>
      </p:sp>
      <p:sp>
        <p:nvSpPr>
          <p:cNvPr id="5" name="Textfeld 4"/>
          <p:cNvSpPr txBox="1"/>
          <p:nvPr/>
        </p:nvSpPr>
        <p:spPr>
          <a:xfrm>
            <a:off x="734251" y="6268670"/>
            <a:ext cx="2956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Foucault, Le pouvoir psychiatrique, 1973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1246959046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3131840" y="1628800"/>
            <a:ext cx="5285804" cy="453650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fr-CH" sz="1400" b="1" dirty="0" smtClean="0"/>
              <a:t>4 principes</a:t>
            </a:r>
          </a:p>
          <a:p>
            <a:pPr marL="558900" lvl="1" indent="-342900">
              <a:lnSpc>
                <a:spcPct val="120000"/>
              </a:lnSpc>
              <a:buFont typeface="+mj-lt"/>
              <a:buAutoNum type="arabicPeriod"/>
            </a:pPr>
            <a:r>
              <a:rPr lang="fr-CH" sz="1400" dirty="0" smtClean="0"/>
              <a:t>on ne peut jamais guérir un aliéné dans sa famille</a:t>
            </a:r>
          </a:p>
          <a:p>
            <a:pPr lvl="3">
              <a:lnSpc>
                <a:spcPct val="120000"/>
              </a:lnSpc>
            </a:pPr>
            <a:r>
              <a:rPr lang="fr-CH" sz="1400" dirty="0" smtClean="0"/>
              <a:t>Principe de la distraction: Pour guérir, ne doit jamais penser à sa folie</a:t>
            </a:r>
          </a:p>
          <a:p>
            <a:pPr marL="558900" lvl="1" indent="-342900">
              <a:lnSpc>
                <a:spcPct val="120000"/>
              </a:lnSpc>
              <a:buFont typeface="+mj-lt"/>
              <a:buAutoNum type="arabicPeriod"/>
            </a:pPr>
            <a:r>
              <a:rPr lang="fr-CH" sz="1400" dirty="0" smtClean="0"/>
              <a:t>la famille est la cause ou l’occasion de l’aliénation</a:t>
            </a:r>
          </a:p>
          <a:p>
            <a:pPr marL="558900" lvl="1" indent="-342900">
              <a:lnSpc>
                <a:spcPct val="120000"/>
              </a:lnSpc>
              <a:buFont typeface="+mj-lt"/>
              <a:buAutoNum type="arabicPeriod"/>
            </a:pPr>
            <a:r>
              <a:rPr lang="fr-CH" sz="1400" dirty="0" smtClean="0"/>
              <a:t>le « soupçon symptomatique » </a:t>
            </a:r>
          </a:p>
          <a:p>
            <a:pPr lvl="2">
              <a:lnSpc>
                <a:spcPct val="120000"/>
              </a:lnSpc>
            </a:pPr>
            <a:r>
              <a:rPr lang="fr-CH" sz="1400" dirty="0" smtClean="0"/>
              <a:t>faire prendre conscience au malade qu’il est malade et que l’étrangeté de ses sensations ne vient que de son mal</a:t>
            </a:r>
          </a:p>
          <a:p>
            <a:pPr marL="558900" lvl="1" indent="-342900">
              <a:lnSpc>
                <a:spcPct val="120000"/>
              </a:lnSpc>
              <a:buFont typeface="+mj-lt"/>
              <a:buAutoNum type="arabicPeriod"/>
            </a:pPr>
            <a:r>
              <a:rPr lang="fr-CH" sz="1400" dirty="0" smtClean="0"/>
              <a:t>Rapports de pouvoir à l’intérieur de la famille incompatibles avec la guérison de la folie </a:t>
            </a:r>
          </a:p>
          <a:p>
            <a:pPr lvl="2">
              <a:lnSpc>
                <a:spcPct val="120000"/>
              </a:lnSpc>
            </a:pPr>
            <a:r>
              <a:rPr lang="fr-CH" sz="1400" dirty="0" smtClean="0"/>
              <a:t>Ces rapports de pouvoir, en eux-mêmes, alimentent la folie </a:t>
            </a:r>
          </a:p>
          <a:p>
            <a:pPr lvl="2">
              <a:lnSpc>
                <a:spcPct val="120000"/>
              </a:lnSpc>
            </a:pPr>
            <a:r>
              <a:rPr lang="fr-CH" sz="1400" dirty="0" smtClean="0"/>
              <a:t>Pouvoir médical en lui-même est d’un autre type que le pouvoir familial …qu’il faut mettre en suspens</a:t>
            </a:r>
          </a:p>
          <a:p>
            <a:pPr>
              <a:lnSpc>
                <a:spcPct val="120000"/>
              </a:lnSpc>
            </a:pPr>
            <a:endParaRPr lang="fr-CH" sz="1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Tactique médicale dans l’asile</a:t>
            </a:r>
            <a:endParaRPr lang="fr-CH" dirty="0"/>
          </a:p>
        </p:txBody>
      </p:sp>
      <p:sp>
        <p:nvSpPr>
          <p:cNvPr id="5" name="Textfeld 4"/>
          <p:cNvSpPr txBox="1"/>
          <p:nvPr/>
        </p:nvSpPr>
        <p:spPr>
          <a:xfrm>
            <a:off x="734251" y="6268670"/>
            <a:ext cx="2956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Foucault, Le pouvoir psychiatrique, 1973</a:t>
            </a:r>
            <a:endParaRPr lang="fr-CH" sz="120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89" y="2708920"/>
            <a:ext cx="2909900" cy="232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59046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fontAlgn="auto">
              <a:spcAft>
                <a:spcPts val="0"/>
              </a:spcAft>
            </a:pPr>
            <a:r>
              <a:rPr lang="fr-CH" dirty="0">
                <a:ea typeface="+mj-ea"/>
              </a:rPr>
              <a:t>Nappes </a:t>
            </a:r>
            <a:r>
              <a:rPr lang="fr-CH" dirty="0" smtClean="0">
                <a:ea typeface="+mj-ea"/>
              </a:rPr>
              <a:t>discursives</a:t>
            </a:r>
            <a:endParaRPr lang="fr-CH" noProof="0" dirty="0">
              <a:ea typeface="+mj-ea"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88840"/>
            <a:ext cx="7825477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90138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3419872" y="2081399"/>
            <a:ext cx="5256584" cy="3651857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fr-CH" sz="2400" dirty="0" smtClean="0"/>
              <a:t>Non pas en reproduisant la famille </a:t>
            </a:r>
          </a:p>
          <a:p>
            <a:pPr>
              <a:spcAft>
                <a:spcPts val="1800"/>
              </a:spcAft>
            </a:pPr>
            <a:r>
              <a:rPr lang="fr-CH" sz="2400" dirty="0" smtClean="0"/>
              <a:t>Si l’hôpital guérit …c’est parce que l’hôpital est une machine panoptique</a:t>
            </a:r>
          </a:p>
          <a:p>
            <a:pPr marL="673200" lvl="1" indent="-457200">
              <a:spcAft>
                <a:spcPts val="1800"/>
              </a:spcAft>
              <a:buFont typeface="+mj-lt"/>
              <a:buAutoNum type="arabicPeriod"/>
            </a:pPr>
            <a:r>
              <a:rPr lang="fr-CH" sz="2400" dirty="0" smtClean="0"/>
              <a:t>Visibilité </a:t>
            </a:r>
            <a:r>
              <a:rPr lang="fr-CH" sz="2400" dirty="0" smtClean="0"/>
              <a:t>permanente</a:t>
            </a:r>
          </a:p>
          <a:p>
            <a:pPr marL="673200" lvl="1" indent="-457200">
              <a:spcAft>
                <a:spcPts val="1800"/>
              </a:spcAft>
              <a:buFont typeface="+mj-lt"/>
              <a:buAutoNum type="arabicPeriod"/>
            </a:pPr>
            <a:r>
              <a:rPr lang="fr-CH" sz="2400" dirty="0" smtClean="0"/>
              <a:t>Principe </a:t>
            </a:r>
            <a:r>
              <a:rPr lang="fr-CH" sz="2400" dirty="0" smtClean="0"/>
              <a:t>de surveillance centrale </a:t>
            </a:r>
          </a:p>
          <a:p>
            <a:pPr marL="673200" lvl="1" indent="-457200">
              <a:spcAft>
                <a:spcPts val="1800"/>
              </a:spcAft>
              <a:buFont typeface="+mj-lt"/>
              <a:buAutoNum type="arabicPeriod"/>
            </a:pPr>
            <a:r>
              <a:rPr lang="fr-CH" sz="2400" dirty="0" smtClean="0"/>
              <a:t>Principe </a:t>
            </a:r>
            <a:r>
              <a:rPr lang="fr-CH" sz="2400" dirty="0" smtClean="0"/>
              <a:t>de l’isolement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endParaRPr lang="fr-CH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L’hôpital comme machine à guérir</a:t>
            </a:r>
            <a:endParaRPr lang="fr-CH" dirty="0"/>
          </a:p>
        </p:txBody>
      </p:sp>
      <p:sp>
        <p:nvSpPr>
          <p:cNvPr id="5" name="Textfeld 4"/>
          <p:cNvSpPr txBox="1"/>
          <p:nvPr/>
        </p:nvSpPr>
        <p:spPr>
          <a:xfrm>
            <a:off x="734251" y="6268670"/>
            <a:ext cx="2956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Foucault, Le pouvoir psychiatrique, 1973</a:t>
            </a:r>
            <a:endParaRPr lang="fr-CH" sz="1200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2936"/>
            <a:ext cx="3184535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59046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3563888" y="1628800"/>
            <a:ext cx="5040560" cy="381642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fr-CH" sz="1600" dirty="0" smtClean="0"/>
              <a:t>Place forte dans une stratégie de la psychiatrie qui prétendait à une fonction permanente et universelle</a:t>
            </a:r>
          </a:p>
          <a:p>
            <a:pPr lvl="1">
              <a:lnSpc>
                <a:spcPct val="120000"/>
              </a:lnSpc>
            </a:pPr>
            <a:r>
              <a:rPr lang="fr-CH" sz="1600" dirty="0" smtClean="0"/>
              <a:t>Ressemblances formelles avec l'hôpital, garantissant caractère médical de la psychiatrie</a:t>
            </a:r>
          </a:p>
          <a:p>
            <a:pPr lvl="1">
              <a:lnSpc>
                <a:spcPct val="120000"/>
              </a:lnSpc>
            </a:pPr>
            <a:r>
              <a:rPr lang="fr-CH" sz="1600" dirty="0" smtClean="0"/>
              <a:t>Haute silhouette qu'il dresse au seuil des villes, en face des prisons, manifeste l'omniprésence des dangers de la folie</a:t>
            </a:r>
          </a:p>
          <a:p>
            <a:pPr lvl="1">
              <a:lnSpc>
                <a:spcPct val="120000"/>
              </a:lnSpc>
            </a:pPr>
            <a:r>
              <a:rPr lang="fr-CH" sz="1600" dirty="0" smtClean="0"/>
              <a:t>Thérapeutiques qu'il impose à des fins de punition, de rééducation, de moralisation constituent une sorte d'utopie despotique qui justifie les prétentions de la psychiatrie à intervenir en permanence dans la société</a:t>
            </a:r>
          </a:p>
          <a:p>
            <a:pPr marL="216000" lvl="1" indent="0">
              <a:lnSpc>
                <a:spcPct val="120000"/>
              </a:lnSpc>
              <a:buNone/>
            </a:pPr>
            <a:endParaRPr lang="fr-CH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6000" dirty="0" smtClean="0"/>
              <a:t>L’asile</a:t>
            </a:r>
            <a:endParaRPr lang="fr-CH" sz="6000" dirty="0"/>
          </a:p>
        </p:txBody>
      </p:sp>
      <p:sp>
        <p:nvSpPr>
          <p:cNvPr id="4" name="Textfeld 3"/>
          <p:cNvSpPr txBox="1"/>
          <p:nvPr/>
        </p:nvSpPr>
        <p:spPr>
          <a:xfrm>
            <a:off x="734251" y="6268670"/>
            <a:ext cx="5504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Foucault, L’asile illimité, 1977 (dans Dits et Ecrits, texte 202); Petitpierre, 1998</a:t>
            </a:r>
            <a:endParaRPr lang="fr-CH" sz="1200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60" y="2470584"/>
            <a:ext cx="3391818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58308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1468249" y="1772816"/>
            <a:ext cx="7136199" cy="4248472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fr-CH" sz="2000" dirty="0" smtClean="0"/>
              <a:t>Implique surveillance </a:t>
            </a:r>
            <a:r>
              <a:rPr lang="fr-CH" sz="2000" b="1" dirty="0" smtClean="0"/>
              <a:t>constante et perpétuelle </a:t>
            </a:r>
            <a:r>
              <a:rPr lang="fr-CH" sz="2000" dirty="0" smtClean="0"/>
              <a:t>des individus</a:t>
            </a:r>
          </a:p>
          <a:p>
            <a:pPr lvl="1">
              <a:spcAft>
                <a:spcPts val="3000"/>
              </a:spcAft>
            </a:pPr>
            <a:r>
              <a:rPr lang="fr-CH" sz="2000" dirty="0" smtClean="0"/>
              <a:t>système d'inspection, de revues, de parades, de défilés, etc. (pas seulement dans l’armée) </a:t>
            </a:r>
          </a:p>
          <a:p>
            <a:pPr>
              <a:spcAft>
                <a:spcPts val="3000"/>
              </a:spcAft>
            </a:pPr>
            <a:r>
              <a:rPr lang="fr-CH" sz="2000" dirty="0" smtClean="0"/>
              <a:t>Suppose un registre permanent</a:t>
            </a:r>
          </a:p>
          <a:p>
            <a:pPr lvl="1">
              <a:spcAft>
                <a:spcPts val="3000"/>
              </a:spcAft>
            </a:pPr>
            <a:r>
              <a:rPr lang="fr-CH" sz="2000" dirty="0" smtClean="0"/>
              <a:t>annotations sur l'individu, relation des événements, communication des informations vers les échelons supérieurs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400" dirty="0" smtClean="0"/>
              <a:t>Discipline</a:t>
            </a:r>
            <a:endParaRPr lang="fr-CH" sz="4400" dirty="0"/>
          </a:p>
        </p:txBody>
      </p:sp>
      <p:sp>
        <p:nvSpPr>
          <p:cNvPr id="5" name="Textfeld 4"/>
          <p:cNvSpPr txBox="1"/>
          <p:nvPr/>
        </p:nvSpPr>
        <p:spPr>
          <a:xfrm>
            <a:off x="734251" y="6165304"/>
            <a:ext cx="5531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Foucault </a:t>
            </a:r>
          </a:p>
          <a:p>
            <a:r>
              <a:rPr lang="fr-CH" sz="1200" dirty="0" smtClean="0"/>
              <a:t>L’incorporation </a:t>
            </a:r>
            <a:r>
              <a:rPr lang="fr-CH" sz="1200" dirty="0"/>
              <a:t>de l’hôpital dans la technologie moderne, </a:t>
            </a:r>
            <a:r>
              <a:rPr lang="fr-CH" sz="1200" dirty="0" smtClean="0"/>
              <a:t>1974 (Dits </a:t>
            </a:r>
            <a:r>
              <a:rPr lang="fr-CH" sz="1200" dirty="0"/>
              <a:t>et écrits </a:t>
            </a:r>
            <a:r>
              <a:rPr lang="fr-CH" sz="1200" dirty="0" smtClean="0"/>
              <a:t>II)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1266447648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3131840" y="1749324"/>
            <a:ext cx="5760640" cy="427196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fr-CH" sz="1600" dirty="0" smtClean="0"/>
              <a:t>Essentiellement institution d'assistance aux pauvres</a:t>
            </a:r>
          </a:p>
          <a:p>
            <a:pPr lvl="1">
              <a:lnSpc>
                <a:spcPct val="120000"/>
              </a:lnSpc>
            </a:pPr>
            <a:r>
              <a:rPr lang="fr-CH" sz="1600" dirty="0" smtClean="0"/>
              <a:t>en même temps une institution de séparation et d'exclusion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fr-CH" sz="1600" dirty="0" smtClean="0"/>
              <a:t>Le pauvre avait besoin d'assistance 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fr-CH" sz="1600" dirty="0" smtClean="0"/>
              <a:t>Comme malade, il était porteur de maladie qu'il risquait de propager</a:t>
            </a:r>
          </a:p>
          <a:p>
            <a:pPr>
              <a:lnSpc>
                <a:spcPct val="120000"/>
              </a:lnSpc>
            </a:pPr>
            <a:r>
              <a:rPr lang="fr-CH" sz="1600" dirty="0" smtClean="0"/>
              <a:t>➛ il était dangereux</a:t>
            </a:r>
          </a:p>
          <a:p>
            <a:pPr>
              <a:lnSpc>
                <a:spcPct val="120000"/>
              </a:lnSpc>
            </a:pPr>
            <a:r>
              <a:rPr lang="fr-CH" sz="1600" dirty="0" smtClean="0"/>
              <a:t>Personnage idéal de l'hôpital n'était donc pas le malade, mais le pauvre, qui était déjà moribond</a:t>
            </a:r>
          </a:p>
          <a:p>
            <a:pPr lvl="1">
              <a:lnSpc>
                <a:spcPct val="120000"/>
              </a:lnSpc>
            </a:pPr>
            <a:r>
              <a:rPr lang="fr-CH" sz="1600" dirty="0"/>
              <a:t>➛ </a:t>
            </a:r>
            <a:r>
              <a:rPr lang="fr-CH" sz="1600" dirty="0" smtClean="0"/>
              <a:t>Personnel caritatif</a:t>
            </a:r>
          </a:p>
          <a:p>
            <a:pPr lvl="1">
              <a:lnSpc>
                <a:spcPct val="120000"/>
              </a:lnSpc>
            </a:pPr>
            <a:r>
              <a:rPr lang="fr-CH" sz="1600" dirty="0" smtClean="0"/>
              <a:t>ne s'efforçait pas de soigner le malade mais d'obtenir </a:t>
            </a:r>
            <a:r>
              <a:rPr lang="fr-CH" sz="1600" i="1" dirty="0" smtClean="0"/>
              <a:t>son salut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000" dirty="0" smtClean="0"/>
              <a:t>Hôpital avant le XVIIIe</a:t>
            </a:r>
            <a:endParaRPr lang="fr-CH" sz="4000" dirty="0"/>
          </a:p>
        </p:txBody>
      </p:sp>
      <p:sp>
        <p:nvSpPr>
          <p:cNvPr id="5" name="Textfeld 4"/>
          <p:cNvSpPr txBox="1"/>
          <p:nvPr/>
        </p:nvSpPr>
        <p:spPr>
          <a:xfrm>
            <a:off x="734251" y="6165304"/>
            <a:ext cx="5531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Foucault </a:t>
            </a:r>
          </a:p>
          <a:p>
            <a:r>
              <a:rPr lang="fr-CH" sz="1200" dirty="0" smtClean="0"/>
              <a:t>L’incorporation </a:t>
            </a:r>
            <a:r>
              <a:rPr lang="fr-CH" sz="1200" dirty="0"/>
              <a:t>de l’hôpital dans la technologie moderne, </a:t>
            </a:r>
            <a:r>
              <a:rPr lang="fr-CH" sz="1200" dirty="0" smtClean="0"/>
              <a:t>1974 (Dits </a:t>
            </a:r>
            <a:r>
              <a:rPr lang="fr-CH" sz="1200" dirty="0"/>
              <a:t>et écrits </a:t>
            </a:r>
            <a:r>
              <a:rPr lang="fr-CH" sz="1200" dirty="0" smtClean="0"/>
              <a:t>II)</a:t>
            </a:r>
            <a:endParaRPr lang="fr-CH" sz="120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" y="2025712"/>
            <a:ext cx="2911353" cy="323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27428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2123728" y="2060848"/>
            <a:ext cx="6408712" cy="3888432"/>
          </a:xfrm>
        </p:spPr>
        <p:txBody>
          <a:bodyPr/>
          <a:lstStyle/>
          <a:p>
            <a:pPr>
              <a:spcAft>
                <a:spcPts val="3600"/>
              </a:spcAft>
            </a:pPr>
            <a:r>
              <a:rPr lang="fr-CH" sz="2000" dirty="0" smtClean="0"/>
              <a:t>Hôpital depuis Moyen-Age pas un moyen de guérir</a:t>
            </a:r>
          </a:p>
          <a:p>
            <a:pPr>
              <a:spcAft>
                <a:spcPts val="3600"/>
              </a:spcAft>
            </a:pPr>
            <a:r>
              <a:rPr lang="fr-CH" sz="2000" dirty="0" smtClean="0"/>
              <a:t>Deux catégories distinctes qui ne se superposaient pas, qui se rencontraient souvent mais qui différaient fondamentalement</a:t>
            </a:r>
          </a:p>
          <a:p>
            <a:pPr lvl="1">
              <a:spcAft>
                <a:spcPts val="3600"/>
              </a:spcAft>
            </a:pPr>
            <a:r>
              <a:rPr lang="fr-CH" sz="2000" dirty="0" smtClean="0"/>
              <a:t>l'hôpital</a:t>
            </a:r>
          </a:p>
          <a:p>
            <a:pPr lvl="1">
              <a:spcAft>
                <a:spcPts val="3600"/>
              </a:spcAft>
            </a:pPr>
            <a:r>
              <a:rPr lang="fr-CH" sz="2000" dirty="0"/>
              <a:t>la médecine </a:t>
            </a:r>
          </a:p>
          <a:p>
            <a:pPr lvl="1">
              <a:spcAft>
                <a:spcPts val="3600"/>
              </a:spcAft>
            </a:pPr>
            <a:endParaRPr lang="fr-CH" sz="20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601291" y="548680"/>
            <a:ext cx="6715125" cy="1143000"/>
          </a:xfrm>
        </p:spPr>
        <p:txBody>
          <a:bodyPr/>
          <a:lstStyle/>
          <a:p>
            <a:r>
              <a:rPr lang="fr-CH" sz="4400" dirty="0" smtClean="0"/>
              <a:t>Médecin et hôpital</a:t>
            </a:r>
            <a:endParaRPr lang="fr-CH" sz="4400" dirty="0"/>
          </a:p>
        </p:txBody>
      </p:sp>
      <p:sp>
        <p:nvSpPr>
          <p:cNvPr id="5" name="Textfeld 4"/>
          <p:cNvSpPr txBox="1"/>
          <p:nvPr/>
        </p:nvSpPr>
        <p:spPr>
          <a:xfrm>
            <a:off x="734251" y="6165304"/>
            <a:ext cx="5531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Foucault </a:t>
            </a:r>
          </a:p>
          <a:p>
            <a:r>
              <a:rPr lang="fr-CH" sz="1200" dirty="0" smtClean="0"/>
              <a:t>L’incorporation </a:t>
            </a:r>
            <a:r>
              <a:rPr lang="fr-CH" sz="1200" dirty="0"/>
              <a:t>de l’hôpital dans la technologie moderne, </a:t>
            </a:r>
            <a:r>
              <a:rPr lang="fr-CH" sz="1200" dirty="0" smtClean="0"/>
              <a:t>1974 (Dits </a:t>
            </a:r>
            <a:r>
              <a:rPr lang="fr-CH" sz="1200" dirty="0"/>
              <a:t>et écrits </a:t>
            </a:r>
            <a:r>
              <a:rPr lang="fr-CH" sz="1200" dirty="0" smtClean="0"/>
              <a:t>II)</a:t>
            </a:r>
            <a:endParaRPr lang="fr-CH" sz="1200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" y="1772816"/>
            <a:ext cx="1891881" cy="1578538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3429000"/>
            <a:ext cx="1930202" cy="249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27428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2987824" y="1773238"/>
            <a:ext cx="5472608" cy="410403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CH" dirty="0" smtClean="0"/>
              <a:t>Facteur principal : recherche d'une action annulant des effets négatifs de l'hôpital</a:t>
            </a:r>
          </a:p>
          <a:p>
            <a:pPr>
              <a:spcAft>
                <a:spcPts val="1200"/>
              </a:spcAft>
            </a:pPr>
            <a:r>
              <a:rPr lang="fr-CH" dirty="0" smtClean="0"/>
              <a:t>Il ne s'agit pas en premier lieu de mécicaliser l'hôpital, mais de le purifier de ses effets nocifs</a:t>
            </a:r>
          </a:p>
          <a:p>
            <a:pPr>
              <a:spcAft>
                <a:spcPts val="1200"/>
              </a:spcAft>
            </a:pPr>
            <a:r>
              <a:rPr lang="fr-CH" dirty="0" smtClean="0"/>
              <a:t>Première </a:t>
            </a:r>
            <a:r>
              <a:rPr lang="fr-CH" dirty="0" smtClean="0"/>
              <a:t>grande organisation hospitalière de l'Europe apparue au XVII siècle essentiellement dans les hôpitaux maritimes et militaires</a:t>
            </a:r>
          </a:p>
          <a:p>
            <a:pPr>
              <a:spcAft>
                <a:spcPts val="1200"/>
              </a:spcAft>
            </a:pPr>
            <a:r>
              <a:rPr lang="fr-CH" dirty="0" smtClean="0"/>
              <a:t>Problème de </a:t>
            </a:r>
            <a:r>
              <a:rPr lang="fr-CH" dirty="0"/>
              <a:t>la </a:t>
            </a:r>
            <a:r>
              <a:rPr lang="fr-CH" dirty="0" smtClean="0"/>
              <a:t>quarantaine</a:t>
            </a:r>
          </a:p>
          <a:p>
            <a:pPr lvl="1">
              <a:spcAft>
                <a:spcPts val="1200"/>
              </a:spcAft>
            </a:pPr>
            <a:r>
              <a:rPr lang="fr-CH" dirty="0" smtClean="0"/>
              <a:t>➛ type </a:t>
            </a:r>
            <a:r>
              <a:rPr lang="fr-CH" dirty="0"/>
              <a:t>d'hospitalisation qui ne conçoit pas l'hôpital comme un instrument de cure, mais plutôt comme un moyen d'empêcher l'apparition d'un foyer de désordre économique et </a:t>
            </a:r>
            <a:r>
              <a:rPr lang="fr-CH" dirty="0" smtClean="0"/>
              <a:t>médical</a:t>
            </a:r>
            <a:endParaRPr lang="fr-CH" dirty="0"/>
          </a:p>
          <a:p>
            <a:pPr>
              <a:spcAft>
                <a:spcPts val="1200"/>
              </a:spcAft>
            </a:pPr>
            <a:endParaRPr lang="fr-CH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Médicalisation de l’hôpital</a:t>
            </a:r>
            <a:endParaRPr lang="fr-CH" dirty="0"/>
          </a:p>
        </p:txBody>
      </p:sp>
      <p:sp>
        <p:nvSpPr>
          <p:cNvPr id="5" name="Textfeld 4"/>
          <p:cNvSpPr txBox="1"/>
          <p:nvPr/>
        </p:nvSpPr>
        <p:spPr>
          <a:xfrm>
            <a:off x="734251" y="6165304"/>
            <a:ext cx="5531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Foucault </a:t>
            </a:r>
          </a:p>
          <a:p>
            <a:r>
              <a:rPr lang="fr-CH" sz="1200" dirty="0" smtClean="0"/>
              <a:t>L’incorporation </a:t>
            </a:r>
            <a:r>
              <a:rPr lang="fr-CH" sz="1200" dirty="0"/>
              <a:t>de l’hôpital dans la technologie moderne, </a:t>
            </a:r>
            <a:r>
              <a:rPr lang="fr-CH" sz="1200" dirty="0" smtClean="0"/>
              <a:t>1974 (Dits </a:t>
            </a:r>
            <a:r>
              <a:rPr lang="fr-CH" sz="1200" dirty="0"/>
              <a:t>et écrits </a:t>
            </a:r>
            <a:r>
              <a:rPr lang="fr-CH" sz="1200" dirty="0" smtClean="0"/>
              <a:t>II)</a:t>
            </a:r>
            <a:endParaRPr lang="fr-CH" sz="120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10" y="2492896"/>
            <a:ext cx="281929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27428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1452874" y="1916832"/>
            <a:ext cx="6674599" cy="3888432"/>
          </a:xfrm>
        </p:spPr>
        <p:txBody>
          <a:bodyPr/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fr-CH" dirty="0" smtClean="0"/>
              <a:t>Surveiller les hommes pour éviter qu'ils ne désertent</a:t>
            </a:r>
          </a:p>
          <a:p>
            <a:pPr lvl="2">
              <a:spcAft>
                <a:spcPts val="1800"/>
              </a:spcAft>
            </a:pPr>
            <a:r>
              <a:rPr lang="fr-CH" dirty="0" smtClean="0"/>
              <a:t>formés à un coût élevé !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fr-CH" dirty="0" smtClean="0"/>
              <a:t>Soigner pour qu'ils ne meurent pas de maladie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fr-CH" dirty="0" smtClean="0"/>
              <a:t>Éviter qu'une fois rétablis, ils ne feignent pas la maladie pour demeurer en chambre, etc. </a:t>
            </a:r>
          </a:p>
          <a:p>
            <a:pPr>
              <a:spcAft>
                <a:spcPts val="1800"/>
              </a:spcAft>
            </a:pPr>
            <a:r>
              <a:rPr lang="fr-CH" dirty="0" smtClean="0"/>
              <a:t>➛ réorganisation administrative et politique </a:t>
            </a:r>
          </a:p>
          <a:p>
            <a:pPr lvl="1">
              <a:spcAft>
                <a:spcPts val="1800"/>
              </a:spcAft>
            </a:pPr>
            <a:r>
              <a:rPr lang="fr-CH" dirty="0" smtClean="0"/>
              <a:t>nouveau contrôle par l'autorité dans l'enceinte de l'hôpital militaire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Hôpital militaire</a:t>
            </a:r>
            <a:endParaRPr lang="fr-CH" dirty="0"/>
          </a:p>
        </p:txBody>
      </p:sp>
      <p:sp>
        <p:nvSpPr>
          <p:cNvPr id="5" name="Textfeld 4"/>
          <p:cNvSpPr txBox="1"/>
          <p:nvPr/>
        </p:nvSpPr>
        <p:spPr>
          <a:xfrm>
            <a:off x="734251" y="6165304"/>
            <a:ext cx="5531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Foucault </a:t>
            </a:r>
          </a:p>
          <a:p>
            <a:r>
              <a:rPr lang="fr-CH" sz="1200" dirty="0" smtClean="0"/>
              <a:t>L’incorporation </a:t>
            </a:r>
            <a:r>
              <a:rPr lang="fr-CH" sz="1200" dirty="0"/>
              <a:t>de l’hôpital dans la technologie moderne, </a:t>
            </a:r>
            <a:r>
              <a:rPr lang="fr-CH" sz="1200" dirty="0" smtClean="0"/>
              <a:t>1974 (Dits </a:t>
            </a:r>
            <a:r>
              <a:rPr lang="fr-CH" sz="1200" dirty="0"/>
              <a:t>et écrits </a:t>
            </a:r>
            <a:r>
              <a:rPr lang="fr-CH" sz="1200" dirty="0" smtClean="0"/>
              <a:t>II)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1266447648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1452874" y="1916832"/>
            <a:ext cx="6674599" cy="3888432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fr-CH" sz="2400" dirty="0" smtClean="0"/>
              <a:t>Fondé sur technique médicale mais essentiellement technologie disciplinaire</a:t>
            </a:r>
          </a:p>
          <a:p>
            <a:pPr>
              <a:lnSpc>
                <a:spcPct val="130000"/>
              </a:lnSpc>
            </a:pPr>
            <a:r>
              <a:rPr lang="fr-CH" sz="2400" dirty="0" smtClean="0"/>
              <a:t>Discipline est technique d'exercice du pouvoir élaborée depuis l’antiquité, et surtout au moyen âge (mais de façon insulaire, isolé)</a:t>
            </a:r>
          </a:p>
          <a:p>
            <a:pPr lvl="1">
              <a:lnSpc>
                <a:spcPct val="130000"/>
              </a:lnSpc>
            </a:pPr>
            <a:r>
              <a:rPr lang="fr-CH" dirty="0" smtClean="0"/>
              <a:t>Monastères </a:t>
            </a:r>
          </a:p>
          <a:p>
            <a:pPr lvl="1">
              <a:lnSpc>
                <a:spcPct val="130000"/>
              </a:lnSpc>
            </a:pPr>
            <a:r>
              <a:rPr lang="fr-CH" dirty="0" smtClean="0"/>
              <a:t>Esclavage </a:t>
            </a:r>
          </a:p>
          <a:p>
            <a:pPr lvl="1">
              <a:lnSpc>
                <a:spcPct val="130000"/>
              </a:lnSpc>
            </a:pPr>
            <a:r>
              <a:rPr lang="fr-CH" dirty="0" smtClean="0"/>
              <a:t>Légion romaine</a:t>
            </a:r>
            <a:endParaRPr lang="fr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57325" y="630238"/>
            <a:ext cx="7363147" cy="1143000"/>
          </a:xfrm>
        </p:spPr>
        <p:txBody>
          <a:bodyPr/>
          <a:lstStyle/>
          <a:p>
            <a:r>
              <a:rPr lang="fr-CH" dirty="0" smtClean="0"/>
              <a:t>Réalisation réorganisation </a:t>
            </a:r>
            <a:r>
              <a:rPr lang="fr-CH" dirty="0"/>
              <a:t>de l'hôpital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34251" y="6165304"/>
            <a:ext cx="5531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Foucault </a:t>
            </a:r>
          </a:p>
          <a:p>
            <a:r>
              <a:rPr lang="fr-CH" sz="1200" dirty="0" smtClean="0"/>
              <a:t>L’incorporation </a:t>
            </a:r>
            <a:r>
              <a:rPr lang="fr-CH" sz="1200" dirty="0"/>
              <a:t>de l’hôpital dans la technologie moderne, </a:t>
            </a:r>
            <a:r>
              <a:rPr lang="fr-CH" sz="1200" dirty="0" smtClean="0"/>
              <a:t>1974 (Dits </a:t>
            </a:r>
            <a:r>
              <a:rPr lang="fr-CH" sz="1200" dirty="0"/>
              <a:t>et écrits </a:t>
            </a:r>
            <a:r>
              <a:rPr lang="fr-CH" sz="1200" dirty="0" smtClean="0"/>
              <a:t>II)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3380208279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1441950" y="1787084"/>
            <a:ext cx="7280215" cy="4162196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fr-CH" sz="2000" dirty="0" smtClean="0"/>
              <a:t>Fondamentalement question d'espace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fr-CH" sz="2000" dirty="0" smtClean="0"/>
              <a:t>où situer l'hôpital pour qu'il cesse d'être un lieu sombre dans lequel aboutissaient les hommes à l'heure de la mort et propageant dangereusement miasmes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fr-CH" sz="2000" dirty="0" smtClean="0"/>
              <a:t>calculer la distribution interne de l'espace </a:t>
            </a:r>
          </a:p>
          <a:p>
            <a:pPr lvl="2">
              <a:spcAft>
                <a:spcPts val="2400"/>
              </a:spcAft>
            </a:pPr>
            <a:r>
              <a:rPr lang="fr-CH" sz="2000" dirty="0" smtClean="0"/>
              <a:t>Création autour de chaque malade petit espace individualisé</a:t>
            </a:r>
            <a:endParaRPr lang="fr-CH" sz="2000" dirty="0"/>
          </a:p>
          <a:p>
            <a:pPr lvl="2">
              <a:spcAft>
                <a:spcPts val="2400"/>
              </a:spcAft>
            </a:pPr>
            <a:r>
              <a:rPr lang="fr-CH" sz="2000" dirty="0" smtClean="0"/>
              <a:t>Architecture </a:t>
            </a:r>
            <a:r>
              <a:rPr lang="fr-CH" sz="2000" dirty="0" smtClean="0"/>
              <a:t>hospitalière doit être le facteur et l'instrument de la cure hospitalière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Hôpital </a:t>
            </a:r>
            <a:r>
              <a:rPr lang="fr-CH" dirty="0"/>
              <a:t>à la fin du XVIII siècle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34251" y="6165304"/>
            <a:ext cx="5531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Foucault </a:t>
            </a:r>
          </a:p>
          <a:p>
            <a:r>
              <a:rPr lang="fr-CH" sz="1200" dirty="0" smtClean="0"/>
              <a:t>L’incorporation </a:t>
            </a:r>
            <a:r>
              <a:rPr lang="fr-CH" sz="1200" dirty="0"/>
              <a:t>de l’hôpital dans la technologie moderne, </a:t>
            </a:r>
            <a:r>
              <a:rPr lang="fr-CH" sz="1200" dirty="0" smtClean="0"/>
              <a:t>1974 (Dits </a:t>
            </a:r>
            <a:r>
              <a:rPr lang="fr-CH" sz="1200" dirty="0"/>
              <a:t>et écrits </a:t>
            </a:r>
            <a:r>
              <a:rPr lang="fr-CH" sz="1200" dirty="0" smtClean="0"/>
              <a:t>II)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1266447648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000" dirty="0" smtClean="0"/>
              <a:t>Assignation de la folie</a:t>
            </a:r>
            <a:endParaRPr lang="fr-CH" sz="4000" dirty="0"/>
          </a:p>
        </p:txBody>
      </p:sp>
      <p:sp>
        <p:nvSpPr>
          <p:cNvPr id="5" name="Textfeld 4"/>
          <p:cNvSpPr txBox="1"/>
          <p:nvPr/>
        </p:nvSpPr>
        <p:spPr>
          <a:xfrm>
            <a:off x="734251" y="6268670"/>
            <a:ext cx="2956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Foucault, Le pouvoir psychiatrique, 1973</a:t>
            </a:r>
            <a:endParaRPr lang="fr-CH" sz="1200" dirty="0"/>
          </a:p>
        </p:txBody>
      </p:sp>
      <p:grpSp>
        <p:nvGrpSpPr>
          <p:cNvPr id="20" name="Gruppierung 19"/>
          <p:cNvGrpSpPr/>
          <p:nvPr/>
        </p:nvGrpSpPr>
        <p:grpSpPr>
          <a:xfrm>
            <a:off x="924663" y="1786710"/>
            <a:ext cx="1965352" cy="2207106"/>
            <a:chOff x="924663" y="1786710"/>
            <a:chExt cx="1965352" cy="2207106"/>
          </a:xfrm>
        </p:grpSpPr>
        <p:sp>
          <p:nvSpPr>
            <p:cNvPr id="4" name="Rechteck 3"/>
            <p:cNvSpPr/>
            <p:nvPr/>
          </p:nvSpPr>
          <p:spPr>
            <a:xfrm>
              <a:off x="1295521" y="1786710"/>
              <a:ext cx="12236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b="1" dirty="0"/>
                <a:t>Fin XVIIIe </a:t>
              </a:r>
            </a:p>
          </p:txBody>
        </p:sp>
        <p:sp>
          <p:nvSpPr>
            <p:cNvPr id="6" name="Rechteck 5"/>
            <p:cNvSpPr/>
            <p:nvPr/>
          </p:nvSpPr>
          <p:spPr>
            <a:xfrm>
              <a:off x="924663" y="3716817"/>
              <a:ext cx="196535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1200" b="1" dirty="0"/>
                <a:t>quelqu'un qui se trompe</a:t>
              </a:r>
            </a:p>
          </p:txBody>
        </p:sp>
        <p:pic>
          <p:nvPicPr>
            <p:cNvPr id="7" name="Bild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0164" y="2236805"/>
              <a:ext cx="1614350" cy="1440000"/>
            </a:xfrm>
            <a:prstGeom prst="rect">
              <a:avLst/>
            </a:prstGeom>
          </p:spPr>
        </p:pic>
      </p:grpSp>
      <p:sp>
        <p:nvSpPr>
          <p:cNvPr id="8" name="Rechteck 7"/>
          <p:cNvSpPr/>
          <p:nvPr/>
        </p:nvSpPr>
        <p:spPr>
          <a:xfrm>
            <a:off x="538823" y="4128372"/>
            <a:ext cx="2737033" cy="69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CH" sz="1200" i="1" dirty="0"/>
              <a:t>il faut donc, pour que la folie disparaisse, déjouer le mécanisme de l'erreur</a:t>
            </a:r>
          </a:p>
        </p:txBody>
      </p:sp>
      <p:grpSp>
        <p:nvGrpSpPr>
          <p:cNvPr id="21" name="Gruppierung 20"/>
          <p:cNvGrpSpPr/>
          <p:nvPr/>
        </p:nvGrpSpPr>
        <p:grpSpPr>
          <a:xfrm>
            <a:off x="5901642" y="1772816"/>
            <a:ext cx="2237211" cy="2211575"/>
            <a:chOff x="5901642" y="1772816"/>
            <a:chExt cx="2237211" cy="2211575"/>
          </a:xfrm>
        </p:grpSpPr>
        <p:sp>
          <p:nvSpPr>
            <p:cNvPr id="9" name="Rechteck 8"/>
            <p:cNvSpPr/>
            <p:nvPr/>
          </p:nvSpPr>
          <p:spPr>
            <a:xfrm>
              <a:off x="6145586" y="1772816"/>
              <a:ext cx="17493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b="1" dirty="0"/>
                <a:t>Début du XIXe </a:t>
              </a:r>
            </a:p>
          </p:txBody>
        </p:sp>
        <p:sp>
          <p:nvSpPr>
            <p:cNvPr id="10" name="Rechteck 9"/>
            <p:cNvSpPr/>
            <p:nvPr/>
          </p:nvSpPr>
          <p:spPr>
            <a:xfrm>
              <a:off x="5901642" y="3707392"/>
              <a:ext cx="223721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1200" b="1" dirty="0"/>
                <a:t>celui qui ne se maîtrise plus</a:t>
              </a:r>
            </a:p>
          </p:txBody>
        </p:sp>
        <p:pic>
          <p:nvPicPr>
            <p:cNvPr id="11" name="Bild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4032" y="2236805"/>
              <a:ext cx="1732430" cy="1440000"/>
            </a:xfrm>
            <a:prstGeom prst="rect">
              <a:avLst/>
            </a:prstGeom>
          </p:spPr>
        </p:pic>
      </p:grpSp>
      <p:sp>
        <p:nvSpPr>
          <p:cNvPr id="12" name="Rechteck 11"/>
          <p:cNvSpPr/>
          <p:nvPr/>
        </p:nvSpPr>
        <p:spPr>
          <a:xfrm>
            <a:off x="701824" y="5013176"/>
            <a:ext cx="7974632" cy="900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CH" sz="1600" b="1" dirty="0"/>
              <a:t>Dans un hôpital qui n'est qu'un dispositif disciplinaire, il n’est nullement question de produire la « vérité » de la maladie, mais uniquement d'en provoquer les soi-disant manifestations pour les réprimer</a:t>
            </a:r>
          </a:p>
        </p:txBody>
      </p:sp>
      <p:sp>
        <p:nvSpPr>
          <p:cNvPr id="13" name="Rechteck 12"/>
          <p:cNvSpPr/>
          <p:nvPr/>
        </p:nvSpPr>
        <p:spPr>
          <a:xfrm>
            <a:off x="5220022" y="4128372"/>
            <a:ext cx="3600450" cy="69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CH" sz="1200" i="1" dirty="0"/>
              <a:t>sa soumission conduira à sa guérison</a:t>
            </a:r>
          </a:p>
          <a:p>
            <a:pPr algn="ctr">
              <a:lnSpc>
                <a:spcPct val="110000"/>
              </a:lnSpc>
            </a:pPr>
            <a:r>
              <a:rPr lang="fr-CH" sz="1200" i="1" dirty="0"/>
              <a:t>thérapeutique devient un affrontement inégal entre deux volontés</a:t>
            </a:r>
          </a:p>
        </p:txBody>
      </p:sp>
      <p:grpSp>
        <p:nvGrpSpPr>
          <p:cNvPr id="19" name="Gruppierung 18"/>
          <p:cNvGrpSpPr/>
          <p:nvPr/>
        </p:nvGrpSpPr>
        <p:grpSpPr>
          <a:xfrm>
            <a:off x="2714514" y="2772139"/>
            <a:ext cx="3439518" cy="369332"/>
            <a:chOff x="2714514" y="2914366"/>
            <a:chExt cx="3439518" cy="369332"/>
          </a:xfrm>
        </p:grpSpPr>
        <p:cxnSp>
          <p:nvCxnSpPr>
            <p:cNvPr id="17" name="Gerade Verbindung 16"/>
            <p:cNvCxnSpPr/>
            <p:nvPr/>
          </p:nvCxnSpPr>
          <p:spPr>
            <a:xfrm>
              <a:off x="2714514" y="3139179"/>
              <a:ext cx="343951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/>
            <p:cNvSpPr txBox="1"/>
            <p:nvPr/>
          </p:nvSpPr>
          <p:spPr>
            <a:xfrm>
              <a:off x="3130142" y="2914366"/>
              <a:ext cx="2315019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« le grand tournant »</a:t>
              </a:r>
              <a:endParaRPr lang="fr-CH" dirty="0"/>
            </a:p>
          </p:txBody>
        </p:sp>
      </p:grpSp>
    </p:spTree>
    <p:extLst>
      <p:ext uri="{BB962C8B-B14F-4D97-AF65-F5344CB8AC3E}">
        <p14:creationId xmlns:p14="http://schemas.microsoft.com/office/powerpoint/2010/main" val="760379044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UG adapté">
  <a:themeElements>
    <a:clrScheme name="HUG">
      <a:dk1>
        <a:srgbClr val="43494F"/>
      </a:dk1>
      <a:lt1>
        <a:sysClr val="window" lastClr="FFFFFF"/>
      </a:lt1>
      <a:dk2>
        <a:srgbClr val="7BAEDA"/>
      </a:dk2>
      <a:lt2>
        <a:srgbClr val="E5E5E5"/>
      </a:lt2>
      <a:accent1>
        <a:srgbClr val="1C60AE"/>
      </a:accent1>
      <a:accent2>
        <a:srgbClr val="457EC0"/>
      </a:accent2>
      <a:accent3>
        <a:srgbClr val="C66928"/>
      </a:accent3>
      <a:accent4>
        <a:srgbClr val="61ABC3"/>
      </a:accent4>
      <a:accent5>
        <a:srgbClr val="9A0072"/>
      </a:accent5>
      <a:accent6>
        <a:srgbClr val="3C866E"/>
      </a:accent6>
      <a:hlink>
        <a:srgbClr val="33383E"/>
      </a:hlink>
      <a:folHlink>
        <a:srgbClr val="33383E"/>
      </a:folHlink>
    </a:clrScheme>
    <a:fontScheme name="HUG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1283</Words>
  <Application>Microsoft Macintosh PowerPoint</Application>
  <PresentationFormat>Bildschirmpräsentation (4:3)</PresentationFormat>
  <Paragraphs>155</Paragraphs>
  <Slides>22</Slides>
  <Notes>0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HUG adapté</vt:lpstr>
      <vt:lpstr>L'hôpital a-t'il encore sa place dans le concept du retablissement ?</vt:lpstr>
      <vt:lpstr>Nappes discursives</vt:lpstr>
      <vt:lpstr>Hôpital avant le XVIIIe</vt:lpstr>
      <vt:lpstr>Médecin et hôpital</vt:lpstr>
      <vt:lpstr>Médicalisation de l’hôpital</vt:lpstr>
      <vt:lpstr>Hôpital militaire</vt:lpstr>
      <vt:lpstr>Réalisation réorganisation de l'hôpital</vt:lpstr>
      <vt:lpstr>Hôpital à la fin du XVIII siècle</vt:lpstr>
      <vt:lpstr>Assignation de la folie</vt:lpstr>
      <vt:lpstr>La folie et le fou au début du XIXe</vt:lpstr>
      <vt:lpstr>Principe de Falret</vt:lpstr>
      <vt:lpstr>Thérapeutique de la folie</vt:lpstr>
      <vt:lpstr>Rapport de force «thérapeutique»</vt:lpstr>
      <vt:lpstr>Naissance du régime disciplinaire Règle de la claustration</vt:lpstr>
      <vt:lpstr>Eléments des systèmes disciplinaires</vt:lpstr>
      <vt:lpstr>Le panoptique</vt:lpstr>
      <vt:lpstr>Hôpital psychiatrique et Panopticum</vt:lpstr>
      <vt:lpstr>La fonction-psy</vt:lpstr>
      <vt:lpstr>Tactique médicale dans l’asile</vt:lpstr>
      <vt:lpstr>L’hôpital comme machine à guérir</vt:lpstr>
      <vt:lpstr>L’asile</vt:lpstr>
      <vt:lpstr>Discipline</vt:lpstr>
    </vt:vector>
  </TitlesOfParts>
  <Company>Hôpitaux Universitaires de Genève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Centres de crise</dc:title>
  <dc:creator>dfzu</dc:creator>
  <cp:lastModifiedBy>Daniele Zullino</cp:lastModifiedBy>
  <cp:revision>516</cp:revision>
  <dcterms:created xsi:type="dcterms:W3CDTF">2013-08-26T14:52:39Z</dcterms:created>
  <dcterms:modified xsi:type="dcterms:W3CDTF">2014-09-11T11:19:15Z</dcterms:modified>
</cp:coreProperties>
</file>