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6004500" cy="51206400"/>
  <p:notesSz cx="6858000" cy="9144000"/>
  <p:defaultTextStyle>
    <a:defPPr>
      <a:defRPr lang="en-US"/>
    </a:defPPr>
    <a:lvl1pPr algn="l" rtl="0" fontAlgn="base">
      <a:lnSpc>
        <a:spcPct val="90000"/>
      </a:lnSpc>
      <a:spcBef>
        <a:spcPct val="50000"/>
      </a:spcBef>
      <a:spcAft>
        <a:spcPct val="0"/>
      </a:spcAft>
      <a:buClr>
        <a:srgbClr val="F69200"/>
      </a:buClr>
      <a:buSzPct val="75000"/>
      <a:buFont typeface="Wingdings" pitchFamily="2" charset="2"/>
      <a:buChar char="§"/>
      <a:defRPr sz="3400" kern="1200">
        <a:solidFill>
          <a:schemeClr val="tx1"/>
        </a:solidFill>
        <a:latin typeface="Arial" charset="0"/>
        <a:ea typeface="+mn-ea"/>
        <a:cs typeface="+mn-cs"/>
      </a:defRPr>
    </a:lvl1pPr>
    <a:lvl2pPr marL="457200" algn="l" rtl="0" fontAlgn="base">
      <a:lnSpc>
        <a:spcPct val="90000"/>
      </a:lnSpc>
      <a:spcBef>
        <a:spcPct val="50000"/>
      </a:spcBef>
      <a:spcAft>
        <a:spcPct val="0"/>
      </a:spcAft>
      <a:buClr>
        <a:srgbClr val="F69200"/>
      </a:buClr>
      <a:buSzPct val="75000"/>
      <a:buFont typeface="Wingdings" pitchFamily="2" charset="2"/>
      <a:buChar char="§"/>
      <a:defRPr sz="3400" kern="1200">
        <a:solidFill>
          <a:schemeClr val="tx1"/>
        </a:solidFill>
        <a:latin typeface="Arial" charset="0"/>
        <a:ea typeface="+mn-ea"/>
        <a:cs typeface="+mn-cs"/>
      </a:defRPr>
    </a:lvl2pPr>
    <a:lvl3pPr marL="914400" algn="l" rtl="0" fontAlgn="base">
      <a:lnSpc>
        <a:spcPct val="90000"/>
      </a:lnSpc>
      <a:spcBef>
        <a:spcPct val="50000"/>
      </a:spcBef>
      <a:spcAft>
        <a:spcPct val="0"/>
      </a:spcAft>
      <a:buClr>
        <a:srgbClr val="F69200"/>
      </a:buClr>
      <a:buSzPct val="75000"/>
      <a:buFont typeface="Wingdings" pitchFamily="2" charset="2"/>
      <a:buChar char="§"/>
      <a:defRPr sz="3400" kern="1200">
        <a:solidFill>
          <a:schemeClr val="tx1"/>
        </a:solidFill>
        <a:latin typeface="Arial" charset="0"/>
        <a:ea typeface="+mn-ea"/>
        <a:cs typeface="+mn-cs"/>
      </a:defRPr>
    </a:lvl3pPr>
    <a:lvl4pPr marL="1371600" algn="l" rtl="0" fontAlgn="base">
      <a:lnSpc>
        <a:spcPct val="90000"/>
      </a:lnSpc>
      <a:spcBef>
        <a:spcPct val="50000"/>
      </a:spcBef>
      <a:spcAft>
        <a:spcPct val="0"/>
      </a:spcAft>
      <a:buClr>
        <a:srgbClr val="F69200"/>
      </a:buClr>
      <a:buSzPct val="75000"/>
      <a:buFont typeface="Wingdings" pitchFamily="2" charset="2"/>
      <a:buChar char="§"/>
      <a:defRPr sz="3400" kern="1200">
        <a:solidFill>
          <a:schemeClr val="tx1"/>
        </a:solidFill>
        <a:latin typeface="Arial" charset="0"/>
        <a:ea typeface="+mn-ea"/>
        <a:cs typeface="+mn-cs"/>
      </a:defRPr>
    </a:lvl4pPr>
    <a:lvl5pPr marL="1828800" algn="l" rtl="0" fontAlgn="base">
      <a:lnSpc>
        <a:spcPct val="90000"/>
      </a:lnSpc>
      <a:spcBef>
        <a:spcPct val="50000"/>
      </a:spcBef>
      <a:spcAft>
        <a:spcPct val="0"/>
      </a:spcAft>
      <a:buClr>
        <a:srgbClr val="F69200"/>
      </a:buClr>
      <a:buSzPct val="75000"/>
      <a:buFont typeface="Wingdings" pitchFamily="2" charset="2"/>
      <a:buChar char="§"/>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46A"/>
    <a:srgbClr val="447C98"/>
    <a:srgbClr val="DBD600"/>
    <a:srgbClr val="F69200"/>
    <a:srgbClr val="A20000"/>
    <a:srgbClr val="D27D00"/>
    <a:srgbClr val="6D8CBF"/>
    <a:srgbClr val="45419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595" autoAdjust="0"/>
  </p:normalViewPr>
  <p:slideViewPr>
    <p:cSldViewPr>
      <p:cViewPr varScale="1">
        <p:scale>
          <a:sx n="10" d="100"/>
          <a:sy n="10" d="100"/>
        </p:scale>
        <p:origin x="-2754" y="-96"/>
      </p:cViewPr>
      <p:guideLst>
        <p:guide orient="horz" pos="14788"/>
        <p:guide pos="1265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atin typeface="Univers" pitchFamily="34" charset="0"/>
              </a:defRPr>
            </a:lvl1pPr>
          </a:lstStyle>
          <a:p>
            <a:endParaRPr lang="de-DE"/>
          </a:p>
        </p:txBody>
      </p:sp>
      <p:sp>
        <p:nvSpPr>
          <p:cNvPr id="962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atin typeface="Univers" pitchFamily="34" charset="0"/>
              </a:defRPr>
            </a:lvl1pPr>
          </a:lstStyle>
          <a:p>
            <a:endParaRPr lang="de-DE"/>
          </a:p>
        </p:txBody>
      </p:sp>
      <p:sp>
        <p:nvSpPr>
          <p:cNvPr id="962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Univers" pitchFamily="34" charset="0"/>
              </a:defRPr>
            </a:lvl1pPr>
          </a:lstStyle>
          <a:p>
            <a:endParaRPr lang="de-DE"/>
          </a:p>
        </p:txBody>
      </p:sp>
      <p:sp>
        <p:nvSpPr>
          <p:cNvPr id="962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Univers" pitchFamily="34" charset="0"/>
              </a:defRPr>
            </a:lvl1pPr>
          </a:lstStyle>
          <a:p>
            <a:fld id="{5C75C725-7CCE-4F53-AE05-B0AB616E9260}" type="slidenum">
              <a:rPr lang="de-DE"/>
              <a:pPr/>
              <a:t>‹N°›</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1200">
                <a:latin typeface="Times New Roman" pitchFamily="18" charset="0"/>
              </a:defRPr>
            </a:lvl1pPr>
          </a:lstStyle>
          <a:p>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1200">
                <a:latin typeface="Times New Roman" pitchFamily="18" charset="0"/>
              </a:defRPr>
            </a:lvl1pPr>
          </a:lstStyle>
          <a:p>
            <a:endParaRPr lang="fr-FR"/>
          </a:p>
        </p:txBody>
      </p:sp>
      <p:sp>
        <p:nvSpPr>
          <p:cNvPr id="3076" name="Rectangle 4"/>
          <p:cNvSpPr>
            <a:spLocks noChangeArrowheads="1" noTextEdit="1"/>
          </p:cNvSpPr>
          <p:nvPr>
            <p:ph type="sldImg" idx="2"/>
          </p:nvPr>
        </p:nvSpPr>
        <p:spPr bwMode="auto">
          <a:xfrm>
            <a:off x="2224088" y="685800"/>
            <a:ext cx="2409825"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buClrTx/>
              <a:buSzTx/>
              <a:buFontTx/>
              <a:buNone/>
              <a:defRPr sz="1200">
                <a:latin typeface="Times New Roman" pitchFamily="18" charset="0"/>
              </a:defRPr>
            </a:lvl1pPr>
          </a:lstStyle>
          <a:p>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buSzTx/>
              <a:buFontTx/>
              <a:buNone/>
              <a:defRPr sz="1200">
                <a:latin typeface="Times New Roman" pitchFamily="18" charset="0"/>
              </a:defRPr>
            </a:lvl1pPr>
          </a:lstStyle>
          <a:p>
            <a:fld id="{9DE72894-F9A2-4581-B3CF-46058F6373F6}"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906750"/>
            <a:ext cx="30603825" cy="10975975"/>
          </a:xfrm>
          <a:prstGeom prst="rect">
            <a:avLst/>
          </a:prstGeom>
        </p:spPr>
        <p:txBody>
          <a:bodyPr/>
          <a:lstStyle/>
          <a:p>
            <a:r>
              <a:rPr lang="fr-FR" smtClean="0"/>
              <a:t>Cliquez pour modifier le style du titre</a:t>
            </a:r>
            <a:endParaRPr lang="fr-CH"/>
          </a:p>
        </p:txBody>
      </p:sp>
      <p:sp>
        <p:nvSpPr>
          <p:cNvPr id="3" name="Sous-titre 2"/>
          <p:cNvSpPr>
            <a:spLocks noGrp="1"/>
          </p:cNvSpPr>
          <p:nvPr>
            <p:ph type="subTitle" idx="1"/>
          </p:nvPr>
        </p:nvSpPr>
        <p:spPr>
          <a:xfrm>
            <a:off x="5400675" y="29016325"/>
            <a:ext cx="25203150" cy="130873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1800225" y="2051050"/>
            <a:ext cx="32404050" cy="8534400"/>
          </a:xfrm>
          <a:prstGeom prst="rect">
            <a:avLst/>
          </a:prstGeom>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1800225" y="11947525"/>
            <a:ext cx="32404050" cy="3379470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6103263" y="2051050"/>
            <a:ext cx="8101012" cy="43691175"/>
          </a:xfrm>
          <a:prstGeom prst="rect">
            <a:avLst/>
          </a:prstGeo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1800225" y="2051050"/>
            <a:ext cx="24150638" cy="4369117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800225" y="2051050"/>
            <a:ext cx="32404050" cy="436911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800225" y="2051050"/>
            <a:ext cx="32404050" cy="8534400"/>
          </a:xfrm>
          <a:prstGeom prst="rect">
            <a:avLst/>
          </a:prstGeom>
        </p:spPr>
        <p:txBody>
          <a:bodyPr/>
          <a:lstStyle/>
          <a:p>
            <a:r>
              <a:rPr lang="fr-FR" smtClean="0"/>
              <a:t>Cliquez pour modifier le style du titre</a:t>
            </a:r>
            <a:endParaRPr lang="fr-CH"/>
          </a:p>
        </p:txBody>
      </p:sp>
      <p:sp>
        <p:nvSpPr>
          <p:cNvPr id="3" name="Espace réservé du contenu 2"/>
          <p:cNvSpPr>
            <a:spLocks noGrp="1"/>
          </p:cNvSpPr>
          <p:nvPr>
            <p:ph idx="1"/>
          </p:nvPr>
        </p:nvSpPr>
        <p:spPr>
          <a:xfrm>
            <a:off x="1800225" y="11947525"/>
            <a:ext cx="32404050" cy="337947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844800" y="32904113"/>
            <a:ext cx="30603825" cy="10171112"/>
          </a:xfrm>
          <a:prstGeom prst="rect">
            <a:avLst/>
          </a:prstGeo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2844800" y="21702713"/>
            <a:ext cx="30603825" cy="112014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800225" y="2051050"/>
            <a:ext cx="32404050" cy="8534400"/>
          </a:xfrm>
          <a:prstGeom prst="rect">
            <a:avLst/>
          </a:prstGeom>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1800225" y="11947525"/>
            <a:ext cx="16125825" cy="337947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18078450" y="11947525"/>
            <a:ext cx="16125825" cy="337947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800225" y="2051050"/>
            <a:ext cx="32404050" cy="8534400"/>
          </a:xfrm>
          <a:prstGeom prst="rect">
            <a:avLst/>
          </a:prstGeom>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1800225" y="11461750"/>
            <a:ext cx="15908338" cy="47767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800225" y="16238538"/>
            <a:ext cx="15908338" cy="295036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18289588" y="11461750"/>
            <a:ext cx="15914687" cy="47767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8289588" y="16238538"/>
            <a:ext cx="15914687" cy="295036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800225" y="2051050"/>
            <a:ext cx="32404050" cy="8534400"/>
          </a:xfrm>
          <a:prstGeom prst="rect">
            <a:avLst/>
          </a:prstGeom>
        </p:spPr>
        <p:txBody>
          <a:bodyPr/>
          <a:lstStyle/>
          <a:p>
            <a:r>
              <a:rPr lang="fr-FR" smtClean="0"/>
              <a:t>Cliquez pour modifier le style du titre</a:t>
            </a:r>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00225" y="2038350"/>
            <a:ext cx="11845925" cy="8677275"/>
          </a:xfrm>
          <a:prstGeom prst="rect">
            <a:avLst/>
          </a:prstGeo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14076363" y="2038350"/>
            <a:ext cx="20127912" cy="437038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1800225" y="10715625"/>
            <a:ext cx="11845925" cy="35026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056438" y="35844163"/>
            <a:ext cx="21602700" cy="4232275"/>
          </a:xfrm>
          <a:prstGeom prst="rect">
            <a:avLst/>
          </a:prstGeo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7056438" y="4575175"/>
            <a:ext cx="21602700" cy="307244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7056438" y="40076438"/>
            <a:ext cx="21602700" cy="60086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Line 19"/>
          <p:cNvSpPr>
            <a:spLocks noChangeShapeType="1"/>
          </p:cNvSpPr>
          <p:nvPr/>
        </p:nvSpPr>
        <p:spPr bwMode="auto">
          <a:xfrm flipV="1">
            <a:off x="3000375" y="0"/>
            <a:ext cx="0" cy="6257925"/>
          </a:xfrm>
          <a:prstGeom prst="line">
            <a:avLst/>
          </a:prstGeom>
          <a:noFill/>
          <a:ln w="9525">
            <a:solidFill>
              <a:schemeClr val="bg1"/>
            </a:solidFill>
            <a:round/>
            <a:headEnd/>
            <a:tailEnd/>
          </a:ln>
          <a:effectLst/>
        </p:spPr>
        <p:txBody>
          <a:bodyPr/>
          <a:lstStyle/>
          <a:p>
            <a:endParaRPr lang="fr-CH"/>
          </a:p>
        </p:txBody>
      </p:sp>
      <p:sp>
        <p:nvSpPr>
          <p:cNvPr id="1047" name="Rectangle 23"/>
          <p:cNvSpPr>
            <a:spLocks noChangeArrowheads="1"/>
          </p:cNvSpPr>
          <p:nvPr/>
        </p:nvSpPr>
        <p:spPr bwMode="auto">
          <a:xfrm>
            <a:off x="3900488" y="0"/>
            <a:ext cx="30003750" cy="6257925"/>
          </a:xfrm>
          <a:prstGeom prst="rect">
            <a:avLst/>
          </a:prstGeom>
          <a:noFill/>
          <a:ln w="9525">
            <a:noFill/>
            <a:miter lim="800000"/>
            <a:headEnd/>
            <a:tailEnd/>
          </a:ln>
          <a:effectLst/>
        </p:spPr>
        <p:txBody>
          <a:bodyPr lIns="525833" tIns="262917" rIns="525833" bIns="262917" anchor="ctr"/>
          <a:lstStyle/>
          <a:p>
            <a:pPr defTabSz="5260975">
              <a:lnSpc>
                <a:spcPct val="100000"/>
              </a:lnSpc>
              <a:spcBef>
                <a:spcPct val="0"/>
              </a:spcBef>
              <a:buClrTx/>
              <a:buSzTx/>
              <a:buFontTx/>
              <a:buNone/>
            </a:pPr>
            <a:r>
              <a:rPr lang="fr-FR" sz="9200">
                <a:solidFill>
                  <a:schemeClr val="bg1"/>
                </a:solidFill>
                <a:latin typeface="Univers" pitchFamily="34" charset="0"/>
              </a:rPr>
              <a:t>Réunion Ambulatoires SAS, 8.5.2006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5260975" rtl="0" fontAlgn="base">
        <a:spcBef>
          <a:spcPct val="0"/>
        </a:spcBef>
        <a:spcAft>
          <a:spcPct val="0"/>
        </a:spcAft>
        <a:defRPr sz="9200">
          <a:solidFill>
            <a:schemeClr val="bg1"/>
          </a:solidFill>
          <a:latin typeface="+mj-lt"/>
          <a:ea typeface="+mj-ea"/>
          <a:cs typeface="+mj-cs"/>
        </a:defRPr>
      </a:lvl1pPr>
      <a:lvl2pPr algn="l" defTabSz="5260975" rtl="0" fontAlgn="base">
        <a:spcBef>
          <a:spcPct val="0"/>
        </a:spcBef>
        <a:spcAft>
          <a:spcPct val="0"/>
        </a:spcAft>
        <a:defRPr sz="9200">
          <a:solidFill>
            <a:schemeClr val="bg1"/>
          </a:solidFill>
          <a:latin typeface="Univers" pitchFamily="34" charset="0"/>
        </a:defRPr>
      </a:lvl2pPr>
      <a:lvl3pPr algn="l" defTabSz="5260975" rtl="0" fontAlgn="base">
        <a:spcBef>
          <a:spcPct val="0"/>
        </a:spcBef>
        <a:spcAft>
          <a:spcPct val="0"/>
        </a:spcAft>
        <a:defRPr sz="9200">
          <a:solidFill>
            <a:schemeClr val="bg1"/>
          </a:solidFill>
          <a:latin typeface="Univers" pitchFamily="34" charset="0"/>
        </a:defRPr>
      </a:lvl3pPr>
      <a:lvl4pPr algn="l" defTabSz="5260975" rtl="0" fontAlgn="base">
        <a:spcBef>
          <a:spcPct val="0"/>
        </a:spcBef>
        <a:spcAft>
          <a:spcPct val="0"/>
        </a:spcAft>
        <a:defRPr sz="9200">
          <a:solidFill>
            <a:schemeClr val="bg1"/>
          </a:solidFill>
          <a:latin typeface="Univers" pitchFamily="34" charset="0"/>
        </a:defRPr>
      </a:lvl4pPr>
      <a:lvl5pPr algn="l" defTabSz="5260975" rtl="0" fontAlgn="base">
        <a:spcBef>
          <a:spcPct val="0"/>
        </a:spcBef>
        <a:spcAft>
          <a:spcPct val="0"/>
        </a:spcAft>
        <a:defRPr sz="9200">
          <a:solidFill>
            <a:schemeClr val="bg1"/>
          </a:solidFill>
          <a:latin typeface="Univers" pitchFamily="34" charset="0"/>
        </a:defRPr>
      </a:lvl5pPr>
      <a:lvl6pPr marL="457200" algn="l" defTabSz="5260975" rtl="0" fontAlgn="base">
        <a:spcBef>
          <a:spcPct val="0"/>
        </a:spcBef>
        <a:spcAft>
          <a:spcPct val="0"/>
        </a:spcAft>
        <a:defRPr sz="9200">
          <a:solidFill>
            <a:schemeClr val="bg1"/>
          </a:solidFill>
          <a:latin typeface="Univers" pitchFamily="34" charset="0"/>
        </a:defRPr>
      </a:lvl6pPr>
      <a:lvl7pPr marL="914400" algn="l" defTabSz="5260975" rtl="0" fontAlgn="base">
        <a:spcBef>
          <a:spcPct val="0"/>
        </a:spcBef>
        <a:spcAft>
          <a:spcPct val="0"/>
        </a:spcAft>
        <a:defRPr sz="9200">
          <a:solidFill>
            <a:schemeClr val="bg1"/>
          </a:solidFill>
          <a:latin typeface="Univers" pitchFamily="34" charset="0"/>
        </a:defRPr>
      </a:lvl7pPr>
      <a:lvl8pPr marL="1371600" algn="l" defTabSz="5260975" rtl="0" fontAlgn="base">
        <a:spcBef>
          <a:spcPct val="0"/>
        </a:spcBef>
        <a:spcAft>
          <a:spcPct val="0"/>
        </a:spcAft>
        <a:defRPr sz="9200">
          <a:solidFill>
            <a:schemeClr val="bg1"/>
          </a:solidFill>
          <a:latin typeface="Univers" pitchFamily="34" charset="0"/>
        </a:defRPr>
      </a:lvl8pPr>
      <a:lvl9pPr marL="1828800" algn="l" defTabSz="5260975" rtl="0" fontAlgn="base">
        <a:spcBef>
          <a:spcPct val="0"/>
        </a:spcBef>
        <a:spcAft>
          <a:spcPct val="0"/>
        </a:spcAft>
        <a:defRPr sz="9200">
          <a:solidFill>
            <a:schemeClr val="bg1"/>
          </a:solidFill>
          <a:latin typeface="Univers" pitchFamily="34" charset="0"/>
        </a:defRPr>
      </a:lvl9pPr>
    </p:titleStyle>
    <p:bodyStyle>
      <a:lvl1pPr marL="1973263" indent="-1973263" algn="l" defTabSz="5260975" rtl="0" fontAlgn="base">
        <a:spcBef>
          <a:spcPct val="20000"/>
        </a:spcBef>
        <a:spcAft>
          <a:spcPct val="0"/>
        </a:spcAft>
        <a:buChar char="•"/>
        <a:defRPr sz="18300">
          <a:solidFill>
            <a:schemeClr val="tx1"/>
          </a:solidFill>
          <a:latin typeface="+mn-lt"/>
          <a:ea typeface="+mn-ea"/>
          <a:cs typeface="+mn-cs"/>
        </a:defRPr>
      </a:lvl1pPr>
      <a:lvl2pPr marL="4273550" indent="-1641475" algn="l" defTabSz="5260975" rtl="0" fontAlgn="base">
        <a:spcBef>
          <a:spcPct val="20000"/>
        </a:spcBef>
        <a:spcAft>
          <a:spcPct val="0"/>
        </a:spcAft>
        <a:buChar char="–"/>
        <a:defRPr sz="16100">
          <a:solidFill>
            <a:schemeClr val="tx1"/>
          </a:solidFill>
          <a:latin typeface="+mn-lt"/>
        </a:defRPr>
      </a:lvl2pPr>
      <a:lvl3pPr marL="6575425" indent="-1314450" algn="l" defTabSz="5260975" rtl="0" fontAlgn="base">
        <a:spcBef>
          <a:spcPct val="20000"/>
        </a:spcBef>
        <a:spcAft>
          <a:spcPct val="0"/>
        </a:spcAft>
        <a:buChar char="•"/>
        <a:defRPr sz="13800">
          <a:solidFill>
            <a:schemeClr val="tx1"/>
          </a:solidFill>
          <a:latin typeface="+mn-lt"/>
        </a:defRPr>
      </a:lvl3pPr>
      <a:lvl4pPr marL="9204325" indent="-1314450" algn="l" defTabSz="5260975" rtl="0" fontAlgn="base">
        <a:spcBef>
          <a:spcPct val="20000"/>
        </a:spcBef>
        <a:spcAft>
          <a:spcPct val="0"/>
        </a:spcAft>
        <a:buChar char="–"/>
        <a:defRPr sz="11500">
          <a:solidFill>
            <a:schemeClr val="tx1"/>
          </a:solidFill>
          <a:latin typeface="+mn-lt"/>
        </a:defRPr>
      </a:lvl4pPr>
      <a:lvl5pPr marL="11833225" indent="-1316038" algn="l" defTabSz="5260975" rtl="0" fontAlgn="base">
        <a:spcBef>
          <a:spcPct val="20000"/>
        </a:spcBef>
        <a:spcAft>
          <a:spcPct val="0"/>
        </a:spcAft>
        <a:buChar char="»"/>
        <a:defRPr sz="11500">
          <a:solidFill>
            <a:schemeClr val="tx1"/>
          </a:solidFill>
          <a:latin typeface="+mn-lt"/>
        </a:defRPr>
      </a:lvl5pPr>
      <a:lvl6pPr marL="12290425" indent="-1316038" algn="l" defTabSz="5260975" rtl="0" fontAlgn="base">
        <a:spcBef>
          <a:spcPct val="20000"/>
        </a:spcBef>
        <a:spcAft>
          <a:spcPct val="0"/>
        </a:spcAft>
        <a:buChar char="»"/>
        <a:defRPr sz="11500">
          <a:solidFill>
            <a:schemeClr val="tx1"/>
          </a:solidFill>
          <a:latin typeface="+mn-lt"/>
        </a:defRPr>
      </a:lvl6pPr>
      <a:lvl7pPr marL="12747625" indent="-1316038" algn="l" defTabSz="5260975" rtl="0" fontAlgn="base">
        <a:spcBef>
          <a:spcPct val="20000"/>
        </a:spcBef>
        <a:spcAft>
          <a:spcPct val="0"/>
        </a:spcAft>
        <a:buChar char="»"/>
        <a:defRPr sz="11500">
          <a:solidFill>
            <a:schemeClr val="tx1"/>
          </a:solidFill>
          <a:latin typeface="+mn-lt"/>
        </a:defRPr>
      </a:lvl7pPr>
      <a:lvl8pPr marL="13204825" indent="-1316038" algn="l" defTabSz="5260975" rtl="0" fontAlgn="base">
        <a:spcBef>
          <a:spcPct val="20000"/>
        </a:spcBef>
        <a:spcAft>
          <a:spcPct val="0"/>
        </a:spcAft>
        <a:buChar char="»"/>
        <a:defRPr sz="11500">
          <a:solidFill>
            <a:schemeClr val="tx1"/>
          </a:solidFill>
          <a:latin typeface="+mn-lt"/>
        </a:defRPr>
      </a:lvl8pPr>
      <a:lvl9pPr marL="13662025" indent="-1316038" algn="l" defTabSz="5260975" rtl="0" fontAlgn="base">
        <a:spcBef>
          <a:spcPct val="20000"/>
        </a:spcBef>
        <a:spcAft>
          <a:spcPct val="0"/>
        </a:spcAft>
        <a:buChar char="»"/>
        <a:defRPr sz="115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2" name="Rectangle 36"/>
          <p:cNvSpPr>
            <a:spLocks noChangeArrowheads="1"/>
          </p:cNvSpPr>
          <p:nvPr/>
        </p:nvSpPr>
        <p:spPr bwMode="auto">
          <a:xfrm>
            <a:off x="0" y="0"/>
            <a:ext cx="36004500" cy="8267700"/>
          </a:xfrm>
          <a:prstGeom prst="rect">
            <a:avLst/>
          </a:prstGeom>
          <a:solidFill>
            <a:srgbClr val="454195"/>
          </a:solidFill>
          <a:ln w="9525">
            <a:noFill/>
            <a:miter lim="800000"/>
            <a:headEnd/>
            <a:tailEnd/>
          </a:ln>
          <a:effectLst/>
        </p:spPr>
        <p:txBody>
          <a:bodyPr lIns="525833" tIns="262917" rIns="525833" bIns="262917" anchor="ctr"/>
          <a:lstStyle/>
          <a:p>
            <a:pPr marL="4135438" defTabSz="5260975">
              <a:spcBef>
                <a:spcPct val="20000"/>
              </a:spcBef>
              <a:buClr>
                <a:srgbClr val="FF9900"/>
              </a:buClr>
              <a:buSzTx/>
              <a:buFont typeface="Wingdings" pitchFamily="2" charset="2"/>
              <a:buNone/>
            </a:pPr>
            <a:r>
              <a:rPr lang="en-US" sz="15000" b="1">
                <a:solidFill>
                  <a:schemeClr val="bg1"/>
                </a:solidFill>
                <a:latin typeface="Univers" pitchFamily="34" charset="0"/>
              </a:rPr>
              <a:t>Sweet related visual cue reactivity fades out until adulthood </a:t>
            </a:r>
            <a:endParaRPr lang="fr-FR" sz="15000" b="1">
              <a:solidFill>
                <a:schemeClr val="bg1"/>
              </a:solidFill>
              <a:latin typeface="Univers" pitchFamily="34" charset="0"/>
            </a:endParaRPr>
          </a:p>
        </p:txBody>
      </p:sp>
      <p:sp>
        <p:nvSpPr>
          <p:cNvPr id="4118" name="Line 22"/>
          <p:cNvSpPr>
            <a:spLocks noChangeShapeType="1"/>
          </p:cNvSpPr>
          <p:nvPr/>
        </p:nvSpPr>
        <p:spPr bwMode="auto">
          <a:xfrm flipV="1">
            <a:off x="3000375" y="-393700"/>
            <a:ext cx="0" cy="15930563"/>
          </a:xfrm>
          <a:prstGeom prst="line">
            <a:avLst/>
          </a:prstGeom>
          <a:noFill/>
          <a:ln w="9525">
            <a:solidFill>
              <a:schemeClr val="bg1"/>
            </a:solidFill>
            <a:round/>
            <a:headEnd/>
            <a:tailEnd/>
          </a:ln>
          <a:effectLst/>
        </p:spPr>
        <p:txBody>
          <a:bodyPr/>
          <a:lstStyle/>
          <a:p>
            <a:endParaRPr lang="fr-CH"/>
          </a:p>
        </p:txBody>
      </p:sp>
      <p:sp>
        <p:nvSpPr>
          <p:cNvPr id="4105" name="Line 9"/>
          <p:cNvSpPr>
            <a:spLocks noChangeShapeType="1"/>
          </p:cNvSpPr>
          <p:nvPr/>
        </p:nvSpPr>
        <p:spPr bwMode="auto">
          <a:xfrm>
            <a:off x="3000375" y="11549063"/>
            <a:ext cx="0" cy="23326725"/>
          </a:xfrm>
          <a:prstGeom prst="line">
            <a:avLst/>
          </a:prstGeom>
          <a:noFill/>
          <a:ln w="9525">
            <a:solidFill>
              <a:schemeClr val="bg2"/>
            </a:solidFill>
            <a:round/>
            <a:headEnd/>
            <a:tailEnd/>
          </a:ln>
          <a:effectLst/>
        </p:spPr>
        <p:txBody>
          <a:bodyPr/>
          <a:lstStyle/>
          <a:p>
            <a:endParaRPr lang="fr-CH"/>
          </a:p>
        </p:txBody>
      </p:sp>
      <p:sp>
        <p:nvSpPr>
          <p:cNvPr id="4106" name="Line 10"/>
          <p:cNvSpPr>
            <a:spLocks noChangeShapeType="1"/>
          </p:cNvSpPr>
          <p:nvPr/>
        </p:nvSpPr>
        <p:spPr bwMode="auto">
          <a:xfrm>
            <a:off x="1803400" y="14154150"/>
            <a:ext cx="26400125" cy="0"/>
          </a:xfrm>
          <a:prstGeom prst="line">
            <a:avLst/>
          </a:prstGeom>
          <a:noFill/>
          <a:ln w="9525">
            <a:solidFill>
              <a:schemeClr val="bg2"/>
            </a:solidFill>
            <a:round/>
            <a:headEnd/>
            <a:tailEnd/>
          </a:ln>
          <a:effectLst/>
        </p:spPr>
        <p:txBody>
          <a:bodyPr/>
          <a:lstStyle/>
          <a:p>
            <a:endParaRPr lang="fr-CH"/>
          </a:p>
        </p:txBody>
      </p:sp>
      <p:sp>
        <p:nvSpPr>
          <p:cNvPr id="4135" name="Rectangle 39"/>
          <p:cNvSpPr>
            <a:spLocks noChangeArrowheads="1"/>
          </p:cNvSpPr>
          <p:nvPr/>
        </p:nvSpPr>
        <p:spPr bwMode="auto">
          <a:xfrm>
            <a:off x="3633788" y="8464550"/>
            <a:ext cx="31762700" cy="5186363"/>
          </a:xfrm>
          <a:prstGeom prst="rect">
            <a:avLst/>
          </a:prstGeom>
          <a:noFill/>
          <a:ln w="9525" algn="ctr">
            <a:noFill/>
            <a:miter lim="800000"/>
            <a:headEnd/>
            <a:tailEnd/>
          </a:ln>
          <a:effectLst/>
        </p:spPr>
        <p:txBody>
          <a:bodyPr lIns="525936" tIns="262968" rIns="525936" bIns="262968" anchor="ctr">
            <a:spAutoFit/>
          </a:bodyPr>
          <a:lstStyle/>
          <a:p>
            <a:pPr defTabSz="5260975">
              <a:lnSpc>
                <a:spcPct val="110000"/>
              </a:lnSpc>
              <a:spcBef>
                <a:spcPct val="20000"/>
              </a:spcBef>
              <a:buClr>
                <a:srgbClr val="FF9900"/>
              </a:buClr>
              <a:buSzTx/>
              <a:buFont typeface="Wingdings" pitchFamily="2" charset="2"/>
              <a:buNone/>
            </a:pPr>
            <a:r>
              <a:rPr lang="fr-FR" sz="6600" b="1">
                <a:latin typeface="Univers" pitchFamily="34" charset="0"/>
              </a:rPr>
              <a:t>Daniele Fabio Zullino</a:t>
            </a:r>
            <a:r>
              <a:rPr lang="fr-FR" sz="6600" b="1" baseline="30000">
                <a:solidFill>
                  <a:srgbClr val="D27D00"/>
                </a:solidFill>
                <a:latin typeface="Univers" pitchFamily="34" charset="0"/>
              </a:rPr>
              <a:t>1</a:t>
            </a:r>
            <a:r>
              <a:rPr lang="fr-FR" sz="6600" b="1">
                <a:latin typeface="Univers" pitchFamily="34" charset="0"/>
              </a:rPr>
              <a:t>, Emmanuelle Fr</a:t>
            </a:r>
            <a:r>
              <a:rPr lang="fr-FR" sz="6600" b="1">
                <a:latin typeface="Arial"/>
              </a:rPr>
              <a:t>é</a:t>
            </a:r>
            <a:r>
              <a:rPr lang="fr-FR" sz="6600" b="1">
                <a:latin typeface="Univers" pitchFamily="34" charset="0"/>
              </a:rPr>
              <a:t>sard</a:t>
            </a:r>
            <a:r>
              <a:rPr lang="fr-FR" sz="6600" b="1" baseline="30000">
                <a:solidFill>
                  <a:srgbClr val="D27D00"/>
                </a:solidFill>
                <a:latin typeface="Univers" pitchFamily="34" charset="0"/>
              </a:rPr>
              <a:t>2</a:t>
            </a:r>
            <a:r>
              <a:rPr lang="fr-FR" sz="6600" b="1">
                <a:latin typeface="Univers" pitchFamily="34" charset="0"/>
              </a:rPr>
              <a:t>, Riaz Khan</a:t>
            </a:r>
            <a:r>
              <a:rPr lang="fr-FR" sz="6600" b="1" baseline="30000">
                <a:solidFill>
                  <a:srgbClr val="D27D00"/>
                </a:solidFill>
                <a:latin typeface="Univers" pitchFamily="34" charset="0"/>
              </a:rPr>
              <a:t>1</a:t>
            </a:r>
            <a:r>
              <a:rPr lang="fr-FR" sz="6600" b="1">
                <a:latin typeface="Univers" pitchFamily="34" charset="0"/>
              </a:rPr>
              <a:t>, Djamel Benguettat</a:t>
            </a:r>
            <a:r>
              <a:rPr lang="fr-FR" sz="6600" b="1" baseline="30000">
                <a:solidFill>
                  <a:srgbClr val="D27D00"/>
                </a:solidFill>
                <a:latin typeface="Univers" pitchFamily="34" charset="0"/>
              </a:rPr>
              <a:t>1</a:t>
            </a:r>
            <a:r>
              <a:rPr lang="fr-FR" sz="6600" b="1">
                <a:latin typeface="Univers" pitchFamily="34" charset="0"/>
              </a:rPr>
              <a:t>, Fabian Clays</a:t>
            </a:r>
            <a:r>
              <a:rPr lang="fr-FR" sz="6600" b="1" baseline="30000">
                <a:solidFill>
                  <a:srgbClr val="D27D00"/>
                </a:solidFill>
                <a:latin typeface="Univers" pitchFamily="34" charset="0"/>
              </a:rPr>
              <a:t>2</a:t>
            </a:r>
            <a:r>
              <a:rPr lang="fr-FR" sz="6600" b="1">
                <a:latin typeface="Univers" pitchFamily="34" charset="0"/>
              </a:rPr>
              <a:t>, Yves Montagrin</a:t>
            </a:r>
            <a:r>
              <a:rPr lang="fr-FR" sz="6600" b="1" baseline="30000">
                <a:solidFill>
                  <a:srgbClr val="D27D00"/>
                </a:solidFill>
                <a:latin typeface="Univers" pitchFamily="34" charset="0"/>
              </a:rPr>
              <a:t>2</a:t>
            </a:r>
            <a:r>
              <a:rPr lang="fr-FR" sz="6600" b="1">
                <a:latin typeface="Univers" pitchFamily="34" charset="0"/>
              </a:rPr>
              <a:t>, Farfalla Ribordy</a:t>
            </a:r>
            <a:r>
              <a:rPr lang="fr-FR" sz="6600" b="1" baseline="30000">
                <a:solidFill>
                  <a:srgbClr val="D27D00"/>
                </a:solidFill>
                <a:latin typeface="Univers" pitchFamily="34" charset="0"/>
              </a:rPr>
              <a:t>2</a:t>
            </a:r>
            <a:r>
              <a:rPr lang="fr-FR" sz="6600" b="1">
                <a:latin typeface="Univers" pitchFamily="34" charset="0"/>
              </a:rPr>
              <a:t>, Sophie Taparel</a:t>
            </a:r>
            <a:r>
              <a:rPr lang="fr-FR" sz="6600" b="1" baseline="30000">
                <a:solidFill>
                  <a:srgbClr val="D27D00"/>
                </a:solidFill>
                <a:latin typeface="Univers" pitchFamily="34" charset="0"/>
              </a:rPr>
              <a:t>2</a:t>
            </a:r>
            <a:r>
              <a:rPr lang="fr-FR" sz="6600" b="1">
                <a:latin typeface="Univers" pitchFamily="34" charset="0"/>
              </a:rPr>
              <a:t>,          Sonia Krenz</a:t>
            </a:r>
            <a:r>
              <a:rPr lang="fr-FR" sz="6600" b="1" baseline="30000">
                <a:solidFill>
                  <a:srgbClr val="D27D00"/>
                </a:solidFill>
                <a:latin typeface="Univers" pitchFamily="34" charset="0"/>
              </a:rPr>
              <a:t>2</a:t>
            </a:r>
            <a:r>
              <a:rPr lang="fr-FR" sz="6600" b="1">
                <a:latin typeface="Univers" pitchFamily="34" charset="0"/>
              </a:rPr>
              <a:t>, Yasser Khazaal</a:t>
            </a:r>
            <a:r>
              <a:rPr lang="fr-FR" sz="6600" b="1" baseline="30000">
                <a:solidFill>
                  <a:srgbClr val="D27D00"/>
                </a:solidFill>
                <a:latin typeface="Univers" pitchFamily="34" charset="0"/>
              </a:rPr>
              <a:t>1</a:t>
            </a:r>
          </a:p>
          <a:p>
            <a:pPr defTabSz="5260975">
              <a:lnSpc>
                <a:spcPct val="80000"/>
              </a:lnSpc>
              <a:spcBef>
                <a:spcPct val="20000"/>
              </a:spcBef>
              <a:buClr>
                <a:srgbClr val="FF9900"/>
              </a:buClr>
              <a:buSzTx/>
              <a:buFont typeface="Wingdings" pitchFamily="2" charset="2"/>
              <a:buNone/>
            </a:pPr>
            <a:r>
              <a:rPr lang="en-US" sz="4400" i="1" baseline="30000">
                <a:solidFill>
                  <a:srgbClr val="D27D00"/>
                </a:solidFill>
                <a:latin typeface="Univers" pitchFamily="34" charset="0"/>
              </a:rPr>
              <a:t>1</a:t>
            </a:r>
            <a:r>
              <a:rPr lang="en-US" sz="4400" i="1">
                <a:latin typeface="Univers" pitchFamily="34" charset="0"/>
              </a:rPr>
              <a:t>Division of Substance Abuse, University Hospitals of Geneva</a:t>
            </a:r>
          </a:p>
          <a:p>
            <a:pPr defTabSz="5260975">
              <a:lnSpc>
                <a:spcPct val="80000"/>
              </a:lnSpc>
              <a:spcBef>
                <a:spcPct val="20000"/>
              </a:spcBef>
              <a:buClr>
                <a:srgbClr val="FF9900"/>
              </a:buClr>
              <a:buSzTx/>
              <a:buFont typeface="Wingdings" pitchFamily="2" charset="2"/>
              <a:buNone/>
            </a:pPr>
            <a:r>
              <a:rPr lang="en-US" sz="4400" i="1" baseline="30000">
                <a:solidFill>
                  <a:srgbClr val="D27D00"/>
                </a:solidFill>
                <a:latin typeface="Univers" pitchFamily="34" charset="0"/>
              </a:rPr>
              <a:t>2</a:t>
            </a:r>
            <a:r>
              <a:rPr lang="en-US" sz="4400" i="1">
                <a:latin typeface="Univers" pitchFamily="34" charset="0"/>
              </a:rPr>
              <a:t>Department of Psychiatry, University Hospitals of Lausanne</a:t>
            </a:r>
            <a:endParaRPr lang="en-GB" sz="4400" i="1">
              <a:latin typeface="Univers" pitchFamily="34" charset="0"/>
            </a:endParaRPr>
          </a:p>
        </p:txBody>
      </p:sp>
      <p:sp>
        <p:nvSpPr>
          <p:cNvPr id="4141" name="Rectangle 45"/>
          <p:cNvSpPr>
            <a:spLocks noChangeArrowheads="1"/>
          </p:cNvSpPr>
          <p:nvPr/>
        </p:nvSpPr>
        <p:spPr bwMode="auto">
          <a:xfrm>
            <a:off x="3441700" y="14546263"/>
            <a:ext cx="14595475" cy="21282025"/>
          </a:xfrm>
          <a:prstGeom prst="rect">
            <a:avLst/>
          </a:prstGeom>
          <a:noFill/>
          <a:ln w="9525" algn="ctr">
            <a:noFill/>
            <a:miter lim="800000"/>
            <a:headEnd/>
            <a:tailEnd/>
          </a:ln>
          <a:effectLst/>
        </p:spPr>
        <p:txBody>
          <a:bodyPr lIns="111310" tIns="55656" rIns="111310" bIns="55656"/>
          <a:lstStyle/>
          <a:p>
            <a:pPr marL="325438" indent="-325438" defTabSz="5260975">
              <a:lnSpc>
                <a:spcPct val="110000"/>
              </a:lnSpc>
              <a:spcAft>
                <a:spcPts val="375"/>
              </a:spcAft>
              <a:buClr>
                <a:srgbClr val="FF9900"/>
              </a:buClr>
              <a:buSzTx/>
              <a:buFont typeface="Wingdings" pitchFamily="2" charset="2"/>
              <a:buNone/>
            </a:pPr>
            <a:r>
              <a:rPr lang="en-US" sz="5400" b="1">
                <a:solidFill>
                  <a:srgbClr val="454195"/>
                </a:solidFill>
              </a:rPr>
              <a:t>Introduction</a:t>
            </a:r>
          </a:p>
          <a:p>
            <a:pPr marL="325438" indent="-325438" defTabSz="5260975">
              <a:lnSpc>
                <a:spcPct val="110000"/>
              </a:lnSpc>
            </a:pPr>
            <a:r>
              <a:rPr lang="en-US" sz="3200"/>
              <a:t>Since Pavlov’s early work, considerable animal and human research has supported the role of conditioning in mediating appetitive reflex modulation and motivation for food intake.</a:t>
            </a:r>
          </a:p>
          <a:p>
            <a:pPr marL="325438" indent="-325438" defTabSz="5260975">
              <a:lnSpc>
                <a:spcPct val="110000"/>
              </a:lnSpc>
            </a:pPr>
            <a:r>
              <a:rPr lang="en-US" sz="3200"/>
              <a:t>In the addiction literature, numerous studies have demonstrated that exposure to conditioned stimuli associated with drug use leads to conditioned appetitive responses.</a:t>
            </a:r>
          </a:p>
          <a:p>
            <a:pPr marL="325438" indent="-325438" defTabSz="5260975">
              <a:lnSpc>
                <a:spcPct val="110000"/>
              </a:lnSpc>
            </a:pPr>
            <a:r>
              <a:rPr lang="en-US" sz="3200"/>
              <a:t>Craving for food can be elicited by exposure to food cues (sight, odor, smell, or taste), suggesting that exposure to food cues may represent a useful experimental paradigm to investigate mechanisms related to binge eating.</a:t>
            </a:r>
          </a:p>
          <a:p>
            <a:pPr marL="325438" indent="-325438" defTabSz="5260975">
              <a:lnSpc>
                <a:spcPct val="110000"/>
              </a:lnSpc>
            </a:pPr>
            <a:r>
              <a:rPr lang="en-US" sz="3200"/>
              <a:t>Skin conductance activity is a sensitive measure of autonomic nervous system activity that correlates well with other physiologic measures and the subject arousal associated with craving. This is due to ability of skin conductance to abruptly rise and fall in response to stimuli (within two seconds delayed peaking in five seconds after presentation of stimulus) and to delayed habituation of skin conductance response to arousal. The objective of the present study was to explore possible factors modulating the cue related psychophysiological reactivity in response to images of sweets</a:t>
            </a:r>
          </a:p>
          <a:p>
            <a:pPr marL="325438" indent="-325438" defTabSz="5260975">
              <a:lnSpc>
                <a:spcPct val="110000"/>
              </a:lnSpc>
              <a:buFont typeface="Wingdings" pitchFamily="2" charset="2"/>
              <a:buNone/>
            </a:pPr>
            <a:r>
              <a:rPr lang="en-US" sz="5400" b="1">
                <a:solidFill>
                  <a:srgbClr val="454195"/>
                </a:solidFill>
              </a:rPr>
              <a:t>Methods</a:t>
            </a:r>
          </a:p>
          <a:p>
            <a:pPr marL="325438" indent="-325438" defTabSz="5260975">
              <a:lnSpc>
                <a:spcPct val="110000"/>
              </a:lnSpc>
            </a:pPr>
            <a:r>
              <a:rPr lang="en-US" sz="3200"/>
              <a:t>All 166 volunteers (12 children [age &lt; 12], 48 adolescents [age 12-17], 99 adults [age 18-64], and 7 elderly subjects [age &gt;64]) were recruited during a 7-day scientific exposition for the general public.</a:t>
            </a:r>
          </a:p>
          <a:p>
            <a:pPr marL="325438" indent="-325438" defTabSz="5260975">
              <a:lnSpc>
                <a:spcPct val="110000"/>
              </a:lnSpc>
            </a:pPr>
            <a:r>
              <a:rPr lang="en-US" sz="3200"/>
              <a:t>Three-minute laboratory session. Participants were first submitted to a 60-second presentation of “neutral” pictures (landscapes), which was followed by a 120-sec presentation of of sweets (i.e. chocolate, soft-ice, cookies etc).</a:t>
            </a:r>
          </a:p>
          <a:p>
            <a:pPr marL="325438" indent="-325438" defTabSz="5260975">
              <a:lnSpc>
                <a:spcPct val="110000"/>
              </a:lnSpc>
            </a:pPr>
            <a:r>
              <a:rPr lang="en-US" sz="3200"/>
              <a:t>Skin conductance data was collected via a ProComp+/Biograph system (Thought Technology). </a:t>
            </a:r>
          </a:p>
          <a:p>
            <a:pPr marL="325438" indent="-325438" defTabSz="5260975">
              <a:lnSpc>
                <a:spcPct val="110000"/>
              </a:lnSpc>
            </a:pPr>
            <a:r>
              <a:rPr lang="en-US" sz="3200"/>
              <a:t>Repeated measures GLM were computed. Initial cue reactivity (last 30 sec of the neutral phase vs first 30 sec of the tobacco phase) and habituation (last 30 sec vs first 30 sec of tobacco phase) were defined through contrast calculations</a:t>
            </a:r>
          </a:p>
          <a:p>
            <a:pPr marL="325438" indent="-325438" defTabSz="5260975">
              <a:lnSpc>
                <a:spcPct val="110000"/>
              </a:lnSpc>
            </a:pPr>
            <a:r>
              <a:rPr lang="en-US" sz="3200"/>
              <a:t>It has previously been suggested that increased SCR recovery time is indicative of a defensive response</a:t>
            </a:r>
          </a:p>
        </p:txBody>
      </p:sp>
      <p:sp>
        <p:nvSpPr>
          <p:cNvPr id="318031" name="Rectangle 1615"/>
          <p:cNvSpPr>
            <a:spLocks noChangeArrowheads="1"/>
          </p:cNvSpPr>
          <p:nvPr/>
        </p:nvSpPr>
        <p:spPr bwMode="auto">
          <a:xfrm>
            <a:off x="20081875" y="14512925"/>
            <a:ext cx="14481175" cy="31756350"/>
          </a:xfrm>
          <a:prstGeom prst="rect">
            <a:avLst/>
          </a:prstGeom>
          <a:noFill/>
          <a:ln w="9525" algn="ctr">
            <a:noFill/>
            <a:miter lim="800000"/>
            <a:headEnd/>
            <a:tailEnd/>
          </a:ln>
          <a:effectLst/>
        </p:spPr>
        <p:txBody>
          <a:bodyPr lIns="111310" tIns="55656" rIns="111310" bIns="55656"/>
          <a:lstStyle/>
          <a:p>
            <a:pPr marL="557213" indent="-557213" defTabSz="5260975">
              <a:lnSpc>
                <a:spcPct val="110000"/>
              </a:lnSpc>
              <a:buFont typeface="Wingdings" pitchFamily="2" charset="2"/>
              <a:buNone/>
            </a:pPr>
            <a:r>
              <a:rPr lang="en-US" sz="5400" b="1">
                <a:solidFill>
                  <a:srgbClr val="454195"/>
                </a:solidFill>
              </a:rPr>
              <a:t>Results</a:t>
            </a:r>
          </a:p>
          <a:p>
            <a:pPr marL="557213" indent="-557213" defTabSz="5260975">
              <a:lnSpc>
                <a:spcPct val="110000"/>
              </a:lnSpc>
            </a:pPr>
            <a:r>
              <a:rPr lang="en-US" sz="3200"/>
              <a:t>BMI, current craving for sweets (VAS scale), hunger (VAS) and time since the last meal were without effect on the reactivity</a:t>
            </a:r>
          </a:p>
          <a:p>
            <a:pPr marL="557213" indent="-557213" defTabSz="5260975">
              <a:lnSpc>
                <a:spcPct val="110000"/>
              </a:lnSpc>
            </a:pPr>
            <a:r>
              <a:rPr lang="en-US" sz="3200"/>
              <a:t>The effect of the factor “age class” was significant with regard to the initial cue reactivity (F(3)=5.52; p=0.001) and habituation (F(3)=5.25; p=0.002). </a:t>
            </a:r>
          </a:p>
          <a:p>
            <a:pPr marL="557213" indent="-557213" defTabSz="5260975">
              <a:lnSpc>
                <a:spcPct val="110000"/>
              </a:lnSpc>
            </a:pPr>
            <a:r>
              <a:rPr lang="en-US" sz="3200"/>
              <a:t>The contrasts between the children and each of the 3 other age groups were significant (for all contrasts p&lt;0.005)</a:t>
            </a:r>
          </a:p>
          <a:p>
            <a:pPr marL="557213" indent="-557213" defTabSz="5260975">
              <a:lnSpc>
                <a:spcPct val="110000"/>
              </a:lnSpc>
            </a:pPr>
            <a:endParaRPr lang="en-US" sz="3200"/>
          </a:p>
          <a:p>
            <a:pPr marL="557213" indent="-557213" defTabSz="5260975">
              <a:lnSpc>
                <a:spcPct val="110000"/>
              </a:lnSpc>
              <a:spcAft>
                <a:spcPts val="375"/>
              </a:spcAft>
              <a:buClr>
                <a:srgbClr val="FF9900"/>
              </a:buClr>
              <a:buSzTx/>
              <a:buFont typeface="Wingdings" pitchFamily="2" charset="2"/>
              <a:buNone/>
            </a:pPr>
            <a:endParaRPr lang="en-US" sz="6600" b="1">
              <a:solidFill>
                <a:srgbClr val="454195"/>
              </a:solidFill>
            </a:endParaRPr>
          </a:p>
          <a:p>
            <a:pPr marL="557213" indent="-557213" defTabSz="5260975">
              <a:lnSpc>
                <a:spcPct val="110000"/>
              </a:lnSpc>
              <a:spcAft>
                <a:spcPts val="375"/>
              </a:spcAft>
              <a:buClr>
                <a:srgbClr val="FF9900"/>
              </a:buClr>
              <a:buSzTx/>
              <a:buFont typeface="Wingdings" pitchFamily="2" charset="2"/>
              <a:buNone/>
            </a:pPr>
            <a:endParaRPr lang="en-US" sz="6600" b="1">
              <a:solidFill>
                <a:srgbClr val="454195"/>
              </a:solidFill>
            </a:endParaRPr>
          </a:p>
          <a:p>
            <a:pPr marL="557213" indent="-557213" defTabSz="5260975">
              <a:lnSpc>
                <a:spcPct val="110000"/>
              </a:lnSpc>
              <a:spcAft>
                <a:spcPts val="375"/>
              </a:spcAft>
              <a:buClr>
                <a:srgbClr val="FF9900"/>
              </a:buClr>
              <a:buSzTx/>
              <a:buFont typeface="Wingdings" pitchFamily="2" charset="2"/>
              <a:buNone/>
            </a:pPr>
            <a:endParaRPr lang="en-US" sz="6600" b="1">
              <a:solidFill>
                <a:srgbClr val="454195"/>
              </a:solidFill>
            </a:endParaRPr>
          </a:p>
          <a:p>
            <a:pPr marL="557213" indent="-557213" defTabSz="5260975">
              <a:lnSpc>
                <a:spcPct val="110000"/>
              </a:lnSpc>
              <a:spcAft>
                <a:spcPts val="375"/>
              </a:spcAft>
              <a:buClr>
                <a:srgbClr val="FF9900"/>
              </a:buClr>
              <a:buSzTx/>
              <a:buFont typeface="Wingdings" pitchFamily="2" charset="2"/>
              <a:buNone/>
            </a:pPr>
            <a:endParaRPr lang="en-US" sz="6600" b="1">
              <a:solidFill>
                <a:srgbClr val="454195"/>
              </a:solidFill>
            </a:endParaRPr>
          </a:p>
          <a:p>
            <a:pPr marL="557213" indent="-557213" defTabSz="5260975">
              <a:lnSpc>
                <a:spcPct val="110000"/>
              </a:lnSpc>
              <a:spcAft>
                <a:spcPts val="375"/>
              </a:spcAft>
              <a:buClr>
                <a:srgbClr val="FF9900"/>
              </a:buClr>
              <a:buSzTx/>
              <a:buFont typeface="Wingdings" pitchFamily="2" charset="2"/>
              <a:buNone/>
            </a:pPr>
            <a:endParaRPr lang="en-US" sz="6600" b="1">
              <a:solidFill>
                <a:srgbClr val="454195"/>
              </a:solidFill>
            </a:endParaRPr>
          </a:p>
          <a:p>
            <a:pPr marL="557213" indent="-557213" defTabSz="5260975">
              <a:lnSpc>
                <a:spcPct val="110000"/>
              </a:lnSpc>
              <a:spcAft>
                <a:spcPts val="375"/>
              </a:spcAft>
              <a:buClr>
                <a:srgbClr val="FF9900"/>
              </a:buClr>
              <a:buSzTx/>
              <a:buFont typeface="Wingdings" pitchFamily="2" charset="2"/>
              <a:buNone/>
            </a:pPr>
            <a:endParaRPr lang="en-US" sz="5400" b="1">
              <a:solidFill>
                <a:srgbClr val="454195"/>
              </a:solidFill>
            </a:endParaRPr>
          </a:p>
          <a:p>
            <a:pPr marL="557213" indent="-557213" defTabSz="5260975">
              <a:lnSpc>
                <a:spcPct val="110000"/>
              </a:lnSpc>
              <a:spcAft>
                <a:spcPts val="375"/>
              </a:spcAft>
              <a:buClr>
                <a:srgbClr val="FF9900"/>
              </a:buClr>
              <a:buSzTx/>
              <a:buFont typeface="Wingdings" pitchFamily="2" charset="2"/>
              <a:buNone/>
            </a:pPr>
            <a:r>
              <a:rPr lang="en-US" sz="5400" b="1">
                <a:solidFill>
                  <a:srgbClr val="454195"/>
                </a:solidFill>
              </a:rPr>
              <a:t>Discussion</a:t>
            </a:r>
          </a:p>
          <a:p>
            <a:pPr marL="557213" indent="-557213" defTabSz="5260975">
              <a:lnSpc>
                <a:spcPct val="110000"/>
              </a:lnSpc>
            </a:pPr>
            <a:r>
              <a:rPr lang="en-US" sz="3200"/>
              <a:t>Experimental paradigms including psychophysiological measures may be less less susceptible to artifact than those based solely on self-reports.</a:t>
            </a:r>
          </a:p>
          <a:p>
            <a:pPr marL="557213" indent="-557213" defTabSz="5260975">
              <a:lnSpc>
                <a:spcPct val="110000"/>
              </a:lnSpc>
            </a:pPr>
            <a:r>
              <a:rPr lang="en-US" sz="3200"/>
              <a:t>While  previous dat has shown that people with restrained eating habits are more likely to overeat after exposure to an external food cue</a:t>
            </a:r>
            <a:r>
              <a:rPr lang="en-US" sz="3200" baseline="30000">
                <a:solidFill>
                  <a:srgbClr val="D27D00"/>
                </a:solidFill>
              </a:rPr>
              <a:t>1</a:t>
            </a:r>
            <a:r>
              <a:rPr lang="en-US" sz="3200"/>
              <a:t>, there was no effect on psychophysiological reactivity in the present study. This may confirm an older study that found no differential reactivity (heart rate, temperature, and EMG on frontalis muscle) between obese and normal-weight subjects during presentation food stimuli</a:t>
            </a:r>
            <a:r>
              <a:rPr lang="en-US" sz="3200" baseline="30000">
                <a:solidFill>
                  <a:srgbClr val="D27D00"/>
                </a:solidFill>
              </a:rPr>
              <a:t>2</a:t>
            </a:r>
            <a:r>
              <a:rPr lang="en-US" sz="3200"/>
              <a:t>. Thus, restrained and unrestrained eaters may differ in their craving for palatable foods, but may like them to the same extent</a:t>
            </a:r>
            <a:r>
              <a:rPr lang="en-US" sz="3200" baseline="30000">
                <a:solidFill>
                  <a:srgbClr val="D27D00"/>
                </a:solidFill>
              </a:rPr>
              <a:t>3</a:t>
            </a:r>
            <a:r>
              <a:rPr lang="en-US" sz="3200"/>
              <a:t>.</a:t>
            </a:r>
          </a:p>
          <a:p>
            <a:pPr marL="557213" indent="-557213" defTabSz="5260975">
              <a:lnSpc>
                <a:spcPct val="110000"/>
              </a:lnSpc>
            </a:pPr>
            <a:r>
              <a:rPr lang="en-US" sz="3200"/>
              <a:t>Considering the possibility that the reactivity reflects the pleasurable aspect of the stimulus-reaction complex, it can be hypothesized on the basis of the present results that children may experience more vividly and possibly with more pleasurable anticipation the experience.</a:t>
            </a:r>
          </a:p>
          <a:p>
            <a:pPr marL="557213" indent="-557213" defTabSz="5260975">
              <a:lnSpc>
                <a:spcPct val="110000"/>
              </a:lnSpc>
            </a:pPr>
            <a:endParaRPr lang="en-US" sz="3200"/>
          </a:p>
          <a:p>
            <a:pPr marL="557213" indent="-557213" defTabSz="5260975">
              <a:lnSpc>
                <a:spcPct val="110000"/>
              </a:lnSpc>
              <a:buFont typeface="Wingdings" pitchFamily="2" charset="2"/>
              <a:buNone/>
            </a:pPr>
            <a:r>
              <a:rPr lang="en-US" sz="5400" b="1">
                <a:solidFill>
                  <a:srgbClr val="454195"/>
                </a:solidFill>
              </a:rPr>
              <a:t>References</a:t>
            </a:r>
          </a:p>
          <a:p>
            <a:pPr marL="557213" indent="-557213" defTabSz="5260975">
              <a:lnSpc>
                <a:spcPct val="110000"/>
              </a:lnSpc>
              <a:buFont typeface="Wingdings" pitchFamily="2" charset="2"/>
              <a:buAutoNum type="arabicPeriod"/>
            </a:pPr>
            <a:r>
              <a:rPr lang="fr-CH" sz="2500"/>
              <a:t>Fedoroff IDC, Polivy J, Herman CP. The Effect of Pre-exposure to Food Cues on the Eating Behavior of Restrained and Unrestrained Eaters. Appetite 1997;28(1):33.</a:t>
            </a:r>
          </a:p>
          <a:p>
            <a:pPr marL="557213" indent="-557213" defTabSz="5260975">
              <a:lnSpc>
                <a:spcPct val="110000"/>
              </a:lnSpc>
              <a:buFont typeface="Wingdings" pitchFamily="2" charset="2"/>
              <a:buAutoNum type="arabicPeriod"/>
            </a:pPr>
            <a:r>
              <a:rPr lang="fr-CH" sz="2500"/>
              <a:t>Gardner RM, Espinoza T, Martinez R. Physiological responses of obese subjects to external stimuli. Percept Mot Skills 1988;66(1):69-70.</a:t>
            </a:r>
          </a:p>
          <a:p>
            <a:pPr marL="557213" indent="-557213" defTabSz="5260975">
              <a:lnSpc>
                <a:spcPct val="110000"/>
              </a:lnSpc>
              <a:buFont typeface="Wingdings" pitchFamily="2" charset="2"/>
              <a:buAutoNum type="arabicPeriod"/>
            </a:pPr>
            <a:r>
              <a:rPr lang="fr-CH" sz="2500"/>
              <a:t>Roefs A, Herman CP, MacLeod CM, Smulders FTY, Jansen A. At first sight: how do restrained eaters evaluate high-fat palatable foods? Appetite 2005;44(1):103.</a:t>
            </a:r>
          </a:p>
        </p:txBody>
      </p:sp>
      <p:sp>
        <p:nvSpPr>
          <p:cNvPr id="318101" name="Text Box 1685"/>
          <p:cNvSpPr txBox="1">
            <a:spLocks noChangeArrowheads="1"/>
          </p:cNvSpPr>
          <p:nvPr/>
        </p:nvSpPr>
        <p:spPr bwMode="auto">
          <a:xfrm>
            <a:off x="20081875" y="19996150"/>
            <a:ext cx="5246688" cy="566738"/>
          </a:xfrm>
          <a:prstGeom prst="rect">
            <a:avLst/>
          </a:prstGeom>
          <a:noFill/>
          <a:ln w="9525" algn="ctr">
            <a:noFill/>
            <a:miter lim="800000"/>
            <a:headEnd/>
            <a:tailEnd/>
          </a:ln>
          <a:effectLst/>
        </p:spPr>
        <p:txBody>
          <a:bodyPr wrap="none" lIns="129882" tIns="64940" rIns="129882" bIns="64940">
            <a:spAutoFit/>
          </a:bodyPr>
          <a:lstStyle/>
          <a:p>
            <a:pPr defTabSz="5260975">
              <a:lnSpc>
                <a:spcPct val="110000"/>
              </a:lnSpc>
              <a:spcBef>
                <a:spcPct val="20000"/>
              </a:spcBef>
              <a:buClr>
                <a:srgbClr val="FF9900"/>
              </a:buClr>
              <a:buSzTx/>
              <a:buFont typeface="Wingdings" pitchFamily="2" charset="2"/>
              <a:buNone/>
            </a:pPr>
            <a:r>
              <a:rPr lang="fr-CH" sz="2600" b="1" i="1">
                <a:solidFill>
                  <a:srgbClr val="D27D00"/>
                </a:solidFill>
                <a:latin typeface="Univers" pitchFamily="34" charset="0"/>
              </a:rPr>
              <a:t>ANOVA with repeated measures</a:t>
            </a:r>
            <a:endParaRPr lang="fr-CH" sz="2600" i="1">
              <a:latin typeface="Univers" pitchFamily="34" charset="0"/>
            </a:endParaRPr>
          </a:p>
        </p:txBody>
      </p:sp>
      <p:pic>
        <p:nvPicPr>
          <p:cNvPr id="332121" name="Picture 2393"/>
          <p:cNvPicPr>
            <a:picLocks noChangeAspect="1" noChangeArrowheads="1"/>
          </p:cNvPicPr>
          <p:nvPr/>
        </p:nvPicPr>
        <p:blipFill>
          <a:blip r:embed="rId2" cstate="print"/>
          <a:srcRect/>
          <a:stretch>
            <a:fillRect/>
          </a:stretch>
        </p:blipFill>
        <p:spPr bwMode="auto">
          <a:xfrm>
            <a:off x="24642763" y="47707550"/>
            <a:ext cx="8402637" cy="2079625"/>
          </a:xfrm>
          <a:prstGeom prst="rect">
            <a:avLst/>
          </a:prstGeom>
          <a:noFill/>
          <a:ln w="9525">
            <a:noFill/>
            <a:miter lim="800000"/>
            <a:headEnd/>
            <a:tailEnd/>
          </a:ln>
          <a:effectLst/>
        </p:spPr>
      </p:pic>
      <p:sp>
        <p:nvSpPr>
          <p:cNvPr id="332122" name="Text Box 2394"/>
          <p:cNvSpPr txBox="1">
            <a:spLocks noChangeArrowheads="1"/>
          </p:cNvSpPr>
          <p:nvPr/>
        </p:nvSpPr>
        <p:spPr bwMode="auto">
          <a:xfrm>
            <a:off x="3000375" y="47926625"/>
            <a:ext cx="9974263" cy="1701800"/>
          </a:xfrm>
          <a:prstGeom prst="rect">
            <a:avLst/>
          </a:prstGeom>
          <a:noFill/>
          <a:ln w="12700">
            <a:noFill/>
            <a:miter lim="800000"/>
            <a:headEnd type="none" w="sm" len="sm"/>
            <a:tailEnd type="none" w="sm" len="sm"/>
          </a:ln>
          <a:effectLst/>
        </p:spPr>
        <p:txBody>
          <a:bodyPr lIns="407591" tIns="203795" rIns="407591" bIns="203795">
            <a:spAutoFit/>
          </a:bodyPr>
          <a:lstStyle/>
          <a:p>
            <a:pPr defTabSz="4078288" eaLnBrk="0" hangingPunct="0">
              <a:lnSpc>
                <a:spcPct val="60000"/>
              </a:lnSpc>
              <a:buClrTx/>
              <a:buSzTx/>
              <a:buFontTx/>
              <a:buNone/>
            </a:pPr>
            <a:r>
              <a:rPr lang="fr-CH" sz="5000" b="1">
                <a:latin typeface="Univers" pitchFamily="34" charset="0"/>
              </a:rPr>
              <a:t>Service d’abus de substances</a:t>
            </a:r>
          </a:p>
          <a:p>
            <a:pPr defTabSz="4078288" eaLnBrk="0" hangingPunct="0">
              <a:lnSpc>
                <a:spcPct val="60000"/>
              </a:lnSpc>
              <a:buClrTx/>
              <a:buSzTx/>
              <a:buFontTx/>
              <a:buNone/>
            </a:pPr>
            <a:r>
              <a:rPr lang="fr-CH" sz="5000">
                <a:latin typeface="Univers" pitchFamily="34" charset="0"/>
              </a:rPr>
              <a:t>Département de Psychiatrie</a:t>
            </a:r>
            <a:endParaRPr lang="fr-FR" sz="5000">
              <a:latin typeface="Univers" pitchFamily="34" charset="0"/>
            </a:endParaRPr>
          </a:p>
        </p:txBody>
      </p:sp>
      <p:grpSp>
        <p:nvGrpSpPr>
          <p:cNvPr id="332123" name="Group 2395"/>
          <p:cNvGrpSpPr>
            <a:grpSpLocks/>
          </p:cNvGrpSpPr>
          <p:nvPr/>
        </p:nvGrpSpPr>
        <p:grpSpPr bwMode="auto">
          <a:xfrm>
            <a:off x="15986125" y="48086963"/>
            <a:ext cx="5645150" cy="1362075"/>
            <a:chOff x="8412" y="21032"/>
            <a:chExt cx="3200" cy="784"/>
          </a:xfrm>
        </p:grpSpPr>
        <p:pic>
          <p:nvPicPr>
            <p:cNvPr id="332124" name="Picture 2396" descr="WHO"/>
            <p:cNvPicPr>
              <a:picLocks noChangeAspect="1" noChangeArrowheads="1"/>
            </p:cNvPicPr>
            <p:nvPr/>
          </p:nvPicPr>
          <p:blipFill>
            <a:blip r:embed="rId3" cstate="print"/>
            <a:srcRect/>
            <a:stretch>
              <a:fillRect/>
            </a:stretch>
          </p:blipFill>
          <p:spPr bwMode="auto">
            <a:xfrm>
              <a:off x="8412" y="21032"/>
              <a:ext cx="907" cy="784"/>
            </a:xfrm>
            <a:prstGeom prst="rect">
              <a:avLst/>
            </a:prstGeom>
            <a:noFill/>
          </p:spPr>
        </p:pic>
        <p:sp>
          <p:nvSpPr>
            <p:cNvPr id="332125" name="Text Box 2397"/>
            <p:cNvSpPr txBox="1">
              <a:spLocks noChangeArrowheads="1"/>
            </p:cNvSpPr>
            <p:nvPr/>
          </p:nvSpPr>
          <p:spPr bwMode="auto">
            <a:xfrm>
              <a:off x="9410" y="21116"/>
              <a:ext cx="2202" cy="618"/>
            </a:xfrm>
            <a:prstGeom prst="rect">
              <a:avLst/>
            </a:prstGeom>
            <a:noFill/>
            <a:ln w="9525" algn="ctr">
              <a:noFill/>
              <a:miter lim="800000"/>
              <a:headEnd/>
              <a:tailEnd/>
            </a:ln>
            <a:effectLst/>
          </p:spPr>
          <p:txBody>
            <a:bodyPr lIns="100675" tIns="50338" rIns="100675" bIns="50338">
              <a:spAutoFit/>
            </a:bodyPr>
            <a:lstStyle/>
            <a:p>
              <a:pPr algn="ctr" defTabSz="4078288">
                <a:spcBef>
                  <a:spcPct val="20000"/>
                </a:spcBef>
                <a:buClr>
                  <a:srgbClr val="FF9900"/>
                </a:buClr>
                <a:buSzTx/>
                <a:buFont typeface="Wingdings" pitchFamily="2" charset="2"/>
                <a:buNone/>
              </a:pPr>
              <a:r>
                <a:rPr lang="fr-CH" sz="2200">
                  <a:latin typeface="Univers" pitchFamily="34" charset="0"/>
                </a:rPr>
                <a:t>WHO Collaborating Center</a:t>
              </a:r>
            </a:p>
            <a:p>
              <a:pPr algn="ctr" defTabSz="4078288">
                <a:spcBef>
                  <a:spcPct val="20000"/>
                </a:spcBef>
                <a:buClr>
                  <a:srgbClr val="FF9900"/>
                </a:buClr>
                <a:buSzTx/>
                <a:buFont typeface="Wingdings" pitchFamily="2" charset="2"/>
                <a:buNone/>
              </a:pPr>
              <a:r>
                <a:rPr lang="en-US" sz="2200" i="1">
                  <a:latin typeface="Univers" pitchFamily="34" charset="0"/>
                </a:rPr>
                <a:t>for Training and Research in S</a:t>
              </a:r>
              <a:r>
                <a:rPr lang="fr-CH" sz="2200" i="1">
                  <a:latin typeface="Univers" pitchFamily="34" charset="0"/>
                </a:rPr>
                <a:t>ubstance abuse</a:t>
              </a:r>
            </a:p>
          </p:txBody>
        </p:sp>
      </p:grpSp>
      <p:pic>
        <p:nvPicPr>
          <p:cNvPr id="332492" name="Picture 2764" descr="chile-banner"/>
          <p:cNvPicPr>
            <a:picLocks noChangeAspect="1" noChangeArrowheads="1"/>
          </p:cNvPicPr>
          <p:nvPr/>
        </p:nvPicPr>
        <p:blipFill>
          <a:blip r:embed="rId4" cstate="print"/>
          <a:srcRect/>
          <a:stretch>
            <a:fillRect/>
          </a:stretch>
        </p:blipFill>
        <p:spPr bwMode="auto">
          <a:xfrm>
            <a:off x="431800" y="9510713"/>
            <a:ext cx="2066925" cy="3094037"/>
          </a:xfrm>
          <a:prstGeom prst="rect">
            <a:avLst/>
          </a:prstGeom>
          <a:noFill/>
          <a:ln w="9525">
            <a:solidFill>
              <a:schemeClr val="tx1"/>
            </a:solidFill>
            <a:miter lim="800000"/>
            <a:headEnd/>
            <a:tailEnd/>
          </a:ln>
        </p:spPr>
      </p:pic>
      <p:pic>
        <p:nvPicPr>
          <p:cNvPr id="332562" name="Picture 2834"/>
          <p:cNvPicPr>
            <a:picLocks noChangeAspect="1" noChangeArrowheads="1"/>
          </p:cNvPicPr>
          <p:nvPr/>
        </p:nvPicPr>
        <p:blipFill>
          <a:blip r:embed="rId5" cstate="print"/>
          <a:srcRect/>
          <a:stretch>
            <a:fillRect/>
          </a:stretch>
        </p:blipFill>
        <p:spPr bwMode="auto">
          <a:xfrm>
            <a:off x="3960813" y="36333113"/>
            <a:ext cx="13201650" cy="9991725"/>
          </a:xfrm>
          <a:prstGeom prst="rect">
            <a:avLst/>
          </a:prstGeom>
          <a:noFill/>
          <a:ln w="9525" algn="ctr">
            <a:noFill/>
            <a:miter lim="800000"/>
            <a:headEnd/>
            <a:tailEnd/>
          </a:ln>
          <a:effectLst/>
        </p:spPr>
      </p:pic>
      <p:grpSp>
        <p:nvGrpSpPr>
          <p:cNvPr id="332617" name="Group 2889"/>
          <p:cNvGrpSpPr>
            <a:grpSpLocks/>
          </p:cNvGrpSpPr>
          <p:nvPr/>
        </p:nvGrpSpPr>
        <p:grpSpPr bwMode="auto">
          <a:xfrm>
            <a:off x="20785138" y="20707350"/>
            <a:ext cx="4562475" cy="3795713"/>
            <a:chOff x="1452" y="935"/>
            <a:chExt cx="2874" cy="2391"/>
          </a:xfrm>
        </p:grpSpPr>
        <p:sp>
          <p:nvSpPr>
            <p:cNvPr id="332618" name="AutoShape 2890"/>
            <p:cNvSpPr>
              <a:spLocks noChangeAspect="1" noChangeArrowheads="1" noTextEdit="1"/>
            </p:cNvSpPr>
            <p:nvPr/>
          </p:nvSpPr>
          <p:spPr bwMode="auto">
            <a:xfrm>
              <a:off x="1452" y="995"/>
              <a:ext cx="2857" cy="2331"/>
            </a:xfrm>
            <a:prstGeom prst="rect">
              <a:avLst/>
            </a:prstGeom>
            <a:noFill/>
            <a:ln w="9525">
              <a:noFill/>
              <a:miter lim="800000"/>
              <a:headEnd/>
              <a:tailEnd/>
            </a:ln>
          </p:spPr>
          <p:txBody>
            <a:bodyPr/>
            <a:lstStyle/>
            <a:p>
              <a:endParaRPr lang="fr-CH"/>
            </a:p>
          </p:txBody>
        </p:sp>
        <p:sp>
          <p:nvSpPr>
            <p:cNvPr id="332619" name="Rectangle 2891"/>
            <p:cNvSpPr>
              <a:spLocks noChangeArrowheads="1"/>
            </p:cNvSpPr>
            <p:nvPr/>
          </p:nvSpPr>
          <p:spPr bwMode="auto">
            <a:xfrm>
              <a:off x="1452" y="995"/>
              <a:ext cx="2874" cy="2298"/>
            </a:xfrm>
            <a:prstGeom prst="rect">
              <a:avLst/>
            </a:prstGeom>
            <a:solidFill>
              <a:srgbClr val="FFFFFF"/>
            </a:solidFill>
            <a:ln w="9525">
              <a:solidFill>
                <a:srgbClr val="FFFFFF"/>
              </a:solidFill>
              <a:miter lim="800000"/>
              <a:headEnd/>
              <a:tailEnd/>
            </a:ln>
          </p:spPr>
          <p:txBody>
            <a:bodyPr/>
            <a:lstStyle/>
            <a:p>
              <a:endParaRPr lang="fr-CH"/>
            </a:p>
          </p:txBody>
        </p:sp>
        <p:sp>
          <p:nvSpPr>
            <p:cNvPr id="332620" name="Rectangle 2892"/>
            <p:cNvSpPr>
              <a:spLocks noChangeArrowheads="1"/>
            </p:cNvSpPr>
            <p:nvPr/>
          </p:nvSpPr>
          <p:spPr bwMode="auto">
            <a:xfrm>
              <a:off x="1452" y="995"/>
              <a:ext cx="2874" cy="2298"/>
            </a:xfrm>
            <a:prstGeom prst="rect">
              <a:avLst/>
            </a:prstGeom>
            <a:solidFill>
              <a:srgbClr val="FFFFFF"/>
            </a:solidFill>
            <a:ln w="9525">
              <a:solidFill>
                <a:srgbClr val="FFFFFF"/>
              </a:solidFill>
              <a:miter lim="800000"/>
              <a:headEnd/>
              <a:tailEnd/>
            </a:ln>
          </p:spPr>
          <p:txBody>
            <a:bodyPr/>
            <a:lstStyle/>
            <a:p>
              <a:endParaRPr lang="fr-CH"/>
            </a:p>
          </p:txBody>
        </p:sp>
        <p:sp>
          <p:nvSpPr>
            <p:cNvPr id="332621" name="Rectangle 2893"/>
            <p:cNvSpPr>
              <a:spLocks noChangeArrowheads="1"/>
            </p:cNvSpPr>
            <p:nvPr/>
          </p:nvSpPr>
          <p:spPr bwMode="auto">
            <a:xfrm>
              <a:off x="2645" y="935"/>
              <a:ext cx="788" cy="202"/>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2100">
                  <a:solidFill>
                    <a:srgbClr val="000000"/>
                  </a:solidFill>
                </a:rPr>
                <a:t>&lt; 12 years</a:t>
              </a:r>
              <a:endParaRPr lang="fr-CH" sz="3200"/>
            </a:p>
          </p:txBody>
        </p:sp>
        <p:sp>
          <p:nvSpPr>
            <p:cNvPr id="332622" name="Rectangle 2894"/>
            <p:cNvSpPr>
              <a:spLocks noChangeArrowheads="1"/>
            </p:cNvSpPr>
            <p:nvPr/>
          </p:nvSpPr>
          <p:spPr bwMode="auto">
            <a:xfrm>
              <a:off x="3404" y="3149"/>
              <a:ext cx="473" cy="115"/>
            </a:xfrm>
            <a:prstGeom prst="rect">
              <a:avLst/>
            </a:prstGeom>
            <a:noFill/>
            <a:ln w="9525">
              <a:noFill/>
              <a:miter lim="800000"/>
              <a:headEnd/>
              <a:tailEnd/>
            </a:ln>
          </p:spPr>
          <p:txBody>
            <a:bodyPr wrap="none" lIns="0" tIns="0" rIns="0" bIns="0">
              <a:spAutoFit/>
            </a:bodyPr>
            <a:lstStyle/>
            <a:p>
              <a:pPr algn="ctr">
                <a:lnSpc>
                  <a:spcPct val="100000"/>
                </a:lnSpc>
                <a:spcBef>
                  <a:spcPct val="0"/>
                </a:spcBef>
                <a:buClrTx/>
                <a:buSzTx/>
                <a:buFontTx/>
                <a:buNone/>
              </a:pPr>
              <a:r>
                <a:rPr lang="fr-CH" sz="1200">
                  <a:solidFill>
                    <a:srgbClr val="000000"/>
                  </a:solidFill>
                </a:rPr>
                <a:t>90-120 sec</a:t>
              </a:r>
              <a:endParaRPr lang="fr-CH" sz="1200"/>
            </a:p>
          </p:txBody>
        </p:sp>
        <p:sp>
          <p:nvSpPr>
            <p:cNvPr id="332623" name="Rectangle 2895"/>
            <p:cNvSpPr>
              <a:spLocks noChangeArrowheads="1"/>
            </p:cNvSpPr>
            <p:nvPr/>
          </p:nvSpPr>
          <p:spPr bwMode="auto">
            <a:xfrm>
              <a:off x="2851" y="3149"/>
              <a:ext cx="367" cy="115"/>
            </a:xfrm>
            <a:prstGeom prst="rect">
              <a:avLst/>
            </a:prstGeom>
            <a:noFill/>
            <a:ln w="9525">
              <a:noFill/>
              <a:miter lim="800000"/>
              <a:headEnd/>
              <a:tailEnd/>
            </a:ln>
          </p:spPr>
          <p:txBody>
            <a:bodyPr wrap="none" lIns="0" tIns="0" rIns="0" bIns="0">
              <a:spAutoFit/>
            </a:bodyPr>
            <a:lstStyle/>
            <a:p>
              <a:pPr algn="ctr">
                <a:lnSpc>
                  <a:spcPct val="100000"/>
                </a:lnSpc>
                <a:spcBef>
                  <a:spcPct val="0"/>
                </a:spcBef>
                <a:buClrTx/>
                <a:buSzTx/>
                <a:buFontTx/>
                <a:buNone/>
              </a:pPr>
              <a:r>
                <a:rPr lang="fr-CH" sz="1200">
                  <a:solidFill>
                    <a:srgbClr val="000000"/>
                  </a:solidFill>
                </a:rPr>
                <a:t>0-30 sec</a:t>
              </a:r>
              <a:endParaRPr lang="fr-CH" sz="1200"/>
            </a:p>
          </p:txBody>
        </p:sp>
        <p:sp>
          <p:nvSpPr>
            <p:cNvPr id="332624" name="Rectangle 2896"/>
            <p:cNvSpPr>
              <a:spLocks noChangeArrowheads="1"/>
            </p:cNvSpPr>
            <p:nvPr/>
          </p:nvSpPr>
          <p:spPr bwMode="auto">
            <a:xfrm>
              <a:off x="2246" y="3149"/>
              <a:ext cx="366" cy="115"/>
            </a:xfrm>
            <a:prstGeom prst="rect">
              <a:avLst/>
            </a:prstGeom>
            <a:noFill/>
            <a:ln w="9525">
              <a:noFill/>
              <a:miter lim="800000"/>
              <a:headEnd/>
              <a:tailEnd/>
            </a:ln>
          </p:spPr>
          <p:txBody>
            <a:bodyPr wrap="none" lIns="0" tIns="0" rIns="0" bIns="0">
              <a:spAutoFit/>
            </a:bodyPr>
            <a:lstStyle/>
            <a:p>
              <a:pPr algn="ctr">
                <a:lnSpc>
                  <a:spcPct val="100000"/>
                </a:lnSpc>
                <a:spcBef>
                  <a:spcPct val="0"/>
                </a:spcBef>
                <a:buClrTx/>
                <a:buSzTx/>
                <a:buFontTx/>
                <a:buNone/>
              </a:pPr>
              <a:r>
                <a:rPr lang="fr-CH" sz="1200">
                  <a:solidFill>
                    <a:srgbClr val="000000"/>
                  </a:solidFill>
                </a:rPr>
                <a:t>Baseline</a:t>
              </a:r>
              <a:endParaRPr lang="fr-CH" sz="1200"/>
            </a:p>
          </p:txBody>
        </p:sp>
        <p:sp>
          <p:nvSpPr>
            <p:cNvPr id="332625" name="Rectangle 2897"/>
            <p:cNvSpPr>
              <a:spLocks noChangeArrowheads="1"/>
            </p:cNvSpPr>
            <p:nvPr/>
          </p:nvSpPr>
          <p:spPr bwMode="auto">
            <a:xfrm rot="16200000">
              <a:off x="1237" y="2230"/>
              <a:ext cx="862" cy="144"/>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1500">
                  <a:solidFill>
                    <a:srgbClr val="000000"/>
                  </a:solidFill>
                  <a:sym typeface="Symbol" pitchFamily="18" charset="2"/>
                </a:rPr>
                <a:t></a:t>
              </a:r>
              <a:r>
                <a:rPr lang="fr-CH" sz="1500">
                  <a:solidFill>
                    <a:srgbClr val="000000"/>
                  </a:solidFill>
                </a:rPr>
                <a:t>S (mean ± SD)</a:t>
              </a:r>
              <a:endParaRPr lang="fr-CH" sz="2400"/>
            </a:p>
          </p:txBody>
        </p:sp>
        <p:sp>
          <p:nvSpPr>
            <p:cNvPr id="332626" name="Rectangle 2898"/>
            <p:cNvSpPr>
              <a:spLocks noChangeArrowheads="1"/>
            </p:cNvSpPr>
            <p:nvPr/>
          </p:nvSpPr>
          <p:spPr bwMode="auto">
            <a:xfrm>
              <a:off x="1752" y="1235"/>
              <a:ext cx="72"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10</a:t>
              </a:r>
              <a:endParaRPr lang="fr-CH" sz="1800"/>
            </a:p>
          </p:txBody>
        </p:sp>
        <p:sp>
          <p:nvSpPr>
            <p:cNvPr id="332627" name="Rectangle 2899"/>
            <p:cNvSpPr>
              <a:spLocks noChangeArrowheads="1"/>
            </p:cNvSpPr>
            <p:nvPr/>
          </p:nvSpPr>
          <p:spPr bwMode="auto">
            <a:xfrm>
              <a:off x="1788" y="1601"/>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8</a:t>
              </a:r>
              <a:endParaRPr lang="fr-CH" sz="1800"/>
            </a:p>
          </p:txBody>
        </p:sp>
        <p:sp>
          <p:nvSpPr>
            <p:cNvPr id="332628" name="Rectangle 2900"/>
            <p:cNvSpPr>
              <a:spLocks noChangeArrowheads="1"/>
            </p:cNvSpPr>
            <p:nvPr/>
          </p:nvSpPr>
          <p:spPr bwMode="auto">
            <a:xfrm>
              <a:off x="1788" y="1973"/>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6</a:t>
              </a:r>
              <a:endParaRPr lang="fr-CH" sz="1800"/>
            </a:p>
          </p:txBody>
        </p:sp>
        <p:sp>
          <p:nvSpPr>
            <p:cNvPr id="332629" name="Rectangle 2901"/>
            <p:cNvSpPr>
              <a:spLocks noChangeArrowheads="1"/>
            </p:cNvSpPr>
            <p:nvPr/>
          </p:nvSpPr>
          <p:spPr bwMode="auto">
            <a:xfrm>
              <a:off x="1788" y="2339"/>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4</a:t>
              </a:r>
              <a:endParaRPr lang="fr-CH" sz="1800"/>
            </a:p>
          </p:txBody>
        </p:sp>
        <p:sp>
          <p:nvSpPr>
            <p:cNvPr id="332630" name="Rectangle 2902"/>
            <p:cNvSpPr>
              <a:spLocks noChangeArrowheads="1"/>
            </p:cNvSpPr>
            <p:nvPr/>
          </p:nvSpPr>
          <p:spPr bwMode="auto">
            <a:xfrm>
              <a:off x="1788" y="2711"/>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2</a:t>
              </a:r>
              <a:endParaRPr lang="fr-CH" sz="1800"/>
            </a:p>
          </p:txBody>
        </p:sp>
        <p:sp>
          <p:nvSpPr>
            <p:cNvPr id="332631" name="Rectangle 2903"/>
            <p:cNvSpPr>
              <a:spLocks noChangeArrowheads="1"/>
            </p:cNvSpPr>
            <p:nvPr/>
          </p:nvSpPr>
          <p:spPr bwMode="auto">
            <a:xfrm>
              <a:off x="1788" y="3047"/>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0</a:t>
              </a:r>
              <a:endParaRPr lang="fr-CH" sz="1800"/>
            </a:p>
          </p:txBody>
        </p:sp>
        <p:sp>
          <p:nvSpPr>
            <p:cNvPr id="332632" name="Freeform 2904"/>
            <p:cNvSpPr>
              <a:spLocks noEditPoints="1"/>
            </p:cNvSpPr>
            <p:nvPr/>
          </p:nvSpPr>
          <p:spPr bwMode="auto">
            <a:xfrm>
              <a:off x="1848" y="1265"/>
              <a:ext cx="18" cy="1848"/>
            </a:xfrm>
            <a:custGeom>
              <a:avLst/>
              <a:gdLst/>
              <a:ahLst/>
              <a:cxnLst>
                <a:cxn ang="0">
                  <a:pos x="0" y="0"/>
                </a:cxn>
                <a:cxn ang="0">
                  <a:pos x="18" y="0"/>
                </a:cxn>
                <a:cxn ang="0">
                  <a:pos x="0" y="372"/>
                </a:cxn>
                <a:cxn ang="0">
                  <a:pos x="18" y="372"/>
                </a:cxn>
                <a:cxn ang="0">
                  <a:pos x="0" y="738"/>
                </a:cxn>
                <a:cxn ang="0">
                  <a:pos x="18" y="738"/>
                </a:cxn>
                <a:cxn ang="0">
                  <a:pos x="0" y="1110"/>
                </a:cxn>
                <a:cxn ang="0">
                  <a:pos x="18" y="1110"/>
                </a:cxn>
                <a:cxn ang="0">
                  <a:pos x="0" y="1476"/>
                </a:cxn>
                <a:cxn ang="0">
                  <a:pos x="18" y="1476"/>
                </a:cxn>
                <a:cxn ang="0">
                  <a:pos x="0" y="1848"/>
                </a:cxn>
                <a:cxn ang="0">
                  <a:pos x="18" y="1848"/>
                </a:cxn>
              </a:cxnLst>
              <a:rect l="0" t="0" r="r" b="b"/>
              <a:pathLst>
                <a:path w="18" h="1848">
                  <a:moveTo>
                    <a:pt x="0" y="0"/>
                  </a:moveTo>
                  <a:lnTo>
                    <a:pt x="18" y="0"/>
                  </a:lnTo>
                  <a:moveTo>
                    <a:pt x="0" y="372"/>
                  </a:moveTo>
                  <a:lnTo>
                    <a:pt x="18" y="372"/>
                  </a:lnTo>
                  <a:moveTo>
                    <a:pt x="0" y="738"/>
                  </a:moveTo>
                  <a:lnTo>
                    <a:pt x="18" y="738"/>
                  </a:lnTo>
                  <a:moveTo>
                    <a:pt x="0" y="1110"/>
                  </a:moveTo>
                  <a:lnTo>
                    <a:pt x="18" y="1110"/>
                  </a:lnTo>
                  <a:moveTo>
                    <a:pt x="0" y="1476"/>
                  </a:moveTo>
                  <a:lnTo>
                    <a:pt x="18" y="1476"/>
                  </a:lnTo>
                  <a:moveTo>
                    <a:pt x="0" y="1848"/>
                  </a:moveTo>
                  <a:lnTo>
                    <a:pt x="18" y="1848"/>
                  </a:lnTo>
                </a:path>
              </a:pathLst>
            </a:custGeom>
            <a:noFill/>
            <a:ln w="28575" cap="flat">
              <a:solidFill>
                <a:srgbClr val="000000"/>
              </a:solidFill>
              <a:prstDash val="solid"/>
              <a:miter lim="800000"/>
              <a:headEnd/>
              <a:tailEnd/>
            </a:ln>
          </p:spPr>
          <p:txBody>
            <a:bodyPr/>
            <a:lstStyle/>
            <a:p>
              <a:endParaRPr lang="fr-CH"/>
            </a:p>
          </p:txBody>
        </p:sp>
        <p:sp>
          <p:nvSpPr>
            <p:cNvPr id="332633" name="Freeform 2905"/>
            <p:cNvSpPr>
              <a:spLocks noEditPoints="1"/>
            </p:cNvSpPr>
            <p:nvPr/>
          </p:nvSpPr>
          <p:spPr bwMode="auto">
            <a:xfrm>
              <a:off x="2430" y="3113"/>
              <a:ext cx="1218" cy="18"/>
            </a:xfrm>
            <a:custGeom>
              <a:avLst/>
              <a:gdLst/>
              <a:ahLst/>
              <a:cxnLst>
                <a:cxn ang="0">
                  <a:pos x="1218" y="0"/>
                </a:cxn>
                <a:cxn ang="0">
                  <a:pos x="1218" y="18"/>
                </a:cxn>
                <a:cxn ang="0">
                  <a:pos x="612" y="0"/>
                </a:cxn>
                <a:cxn ang="0">
                  <a:pos x="612" y="18"/>
                </a:cxn>
                <a:cxn ang="0">
                  <a:pos x="0" y="0"/>
                </a:cxn>
                <a:cxn ang="0">
                  <a:pos x="0" y="18"/>
                </a:cxn>
              </a:cxnLst>
              <a:rect l="0" t="0" r="r" b="b"/>
              <a:pathLst>
                <a:path w="1218" h="18">
                  <a:moveTo>
                    <a:pt x="1218" y="0"/>
                  </a:moveTo>
                  <a:lnTo>
                    <a:pt x="1218" y="18"/>
                  </a:lnTo>
                  <a:moveTo>
                    <a:pt x="612" y="0"/>
                  </a:moveTo>
                  <a:lnTo>
                    <a:pt x="612" y="18"/>
                  </a:lnTo>
                  <a:moveTo>
                    <a:pt x="0" y="0"/>
                  </a:moveTo>
                  <a:lnTo>
                    <a:pt x="0" y="18"/>
                  </a:lnTo>
                </a:path>
              </a:pathLst>
            </a:custGeom>
            <a:noFill/>
            <a:ln w="28575" cap="flat">
              <a:solidFill>
                <a:srgbClr val="000000"/>
              </a:solidFill>
              <a:prstDash val="solid"/>
              <a:miter lim="800000"/>
              <a:headEnd/>
              <a:tailEnd/>
            </a:ln>
          </p:spPr>
          <p:txBody>
            <a:bodyPr/>
            <a:lstStyle/>
            <a:p>
              <a:endParaRPr lang="fr-CH"/>
            </a:p>
          </p:txBody>
        </p:sp>
        <p:sp>
          <p:nvSpPr>
            <p:cNvPr id="332634" name="Rectangle 2906"/>
            <p:cNvSpPr>
              <a:spLocks noChangeArrowheads="1"/>
            </p:cNvSpPr>
            <p:nvPr/>
          </p:nvSpPr>
          <p:spPr bwMode="auto">
            <a:xfrm>
              <a:off x="1866" y="1265"/>
              <a:ext cx="2346" cy="1848"/>
            </a:xfrm>
            <a:prstGeom prst="rect">
              <a:avLst/>
            </a:prstGeom>
            <a:solidFill>
              <a:srgbClr val="FFC269"/>
            </a:solidFill>
            <a:ln w="9525" algn="ctr">
              <a:solidFill>
                <a:srgbClr val="FFFFFF"/>
              </a:solidFill>
              <a:miter lim="800000"/>
              <a:headEnd/>
              <a:tailEnd/>
            </a:ln>
            <a:effectLst/>
          </p:spPr>
          <p:txBody>
            <a:bodyPr/>
            <a:lstStyle/>
            <a:p>
              <a:pPr>
                <a:lnSpc>
                  <a:spcPct val="100000"/>
                </a:lnSpc>
                <a:spcBef>
                  <a:spcPct val="0"/>
                </a:spcBef>
                <a:buClrTx/>
                <a:buSzTx/>
                <a:buFontTx/>
                <a:buNone/>
              </a:pPr>
              <a:endParaRPr lang="fr-CH" sz="1800"/>
            </a:p>
          </p:txBody>
        </p:sp>
        <p:sp>
          <p:nvSpPr>
            <p:cNvPr id="332635" name="Rectangle 2907"/>
            <p:cNvSpPr>
              <a:spLocks noChangeArrowheads="1"/>
            </p:cNvSpPr>
            <p:nvPr/>
          </p:nvSpPr>
          <p:spPr bwMode="auto">
            <a:xfrm>
              <a:off x="1866" y="1265"/>
              <a:ext cx="2346" cy="1848"/>
            </a:xfrm>
            <a:prstGeom prst="rect">
              <a:avLst/>
            </a:prstGeom>
            <a:noFill/>
            <a:ln w="9525">
              <a:solidFill>
                <a:srgbClr val="000000"/>
              </a:solidFill>
              <a:miter lim="800000"/>
              <a:headEnd/>
              <a:tailEnd/>
            </a:ln>
          </p:spPr>
          <p:txBody>
            <a:bodyPr/>
            <a:lstStyle/>
            <a:p>
              <a:endParaRPr lang="fr-CH"/>
            </a:p>
          </p:txBody>
        </p:sp>
        <p:sp>
          <p:nvSpPr>
            <p:cNvPr id="332636" name="Freeform 2908"/>
            <p:cNvSpPr>
              <a:spLocks noEditPoints="1"/>
            </p:cNvSpPr>
            <p:nvPr/>
          </p:nvSpPr>
          <p:spPr bwMode="auto">
            <a:xfrm>
              <a:off x="2274" y="1511"/>
              <a:ext cx="1530" cy="1410"/>
            </a:xfrm>
            <a:custGeom>
              <a:avLst/>
              <a:gdLst/>
              <a:ahLst/>
              <a:cxnLst>
                <a:cxn ang="0">
                  <a:pos x="1224" y="1398"/>
                </a:cxn>
                <a:cxn ang="0">
                  <a:pos x="1530" y="1398"/>
                </a:cxn>
                <a:cxn ang="0">
                  <a:pos x="1374" y="0"/>
                </a:cxn>
                <a:cxn ang="0">
                  <a:pos x="1374" y="1398"/>
                </a:cxn>
                <a:cxn ang="0">
                  <a:pos x="1224" y="0"/>
                </a:cxn>
                <a:cxn ang="0">
                  <a:pos x="1530" y="0"/>
                </a:cxn>
                <a:cxn ang="0">
                  <a:pos x="612" y="1386"/>
                </a:cxn>
                <a:cxn ang="0">
                  <a:pos x="918" y="1386"/>
                </a:cxn>
                <a:cxn ang="0">
                  <a:pos x="762" y="18"/>
                </a:cxn>
                <a:cxn ang="0">
                  <a:pos x="762" y="1386"/>
                </a:cxn>
                <a:cxn ang="0">
                  <a:pos x="612" y="18"/>
                </a:cxn>
                <a:cxn ang="0">
                  <a:pos x="918" y="18"/>
                </a:cxn>
                <a:cxn ang="0">
                  <a:pos x="0" y="1410"/>
                </a:cxn>
                <a:cxn ang="0">
                  <a:pos x="306" y="1410"/>
                </a:cxn>
                <a:cxn ang="0">
                  <a:pos x="156" y="372"/>
                </a:cxn>
                <a:cxn ang="0">
                  <a:pos x="156" y="1410"/>
                </a:cxn>
                <a:cxn ang="0">
                  <a:pos x="0" y="372"/>
                </a:cxn>
                <a:cxn ang="0">
                  <a:pos x="306" y="372"/>
                </a:cxn>
              </a:cxnLst>
              <a:rect l="0" t="0" r="r" b="b"/>
              <a:pathLst>
                <a:path w="1530" h="1410">
                  <a:moveTo>
                    <a:pt x="1224" y="1398"/>
                  </a:moveTo>
                  <a:lnTo>
                    <a:pt x="1530" y="1398"/>
                  </a:lnTo>
                  <a:moveTo>
                    <a:pt x="1374" y="0"/>
                  </a:moveTo>
                  <a:lnTo>
                    <a:pt x="1374" y="1398"/>
                  </a:lnTo>
                  <a:moveTo>
                    <a:pt x="1224" y="0"/>
                  </a:moveTo>
                  <a:lnTo>
                    <a:pt x="1530" y="0"/>
                  </a:lnTo>
                  <a:moveTo>
                    <a:pt x="612" y="1386"/>
                  </a:moveTo>
                  <a:lnTo>
                    <a:pt x="918" y="1386"/>
                  </a:lnTo>
                  <a:moveTo>
                    <a:pt x="762" y="18"/>
                  </a:moveTo>
                  <a:lnTo>
                    <a:pt x="762" y="1386"/>
                  </a:lnTo>
                  <a:moveTo>
                    <a:pt x="612" y="18"/>
                  </a:moveTo>
                  <a:lnTo>
                    <a:pt x="918" y="18"/>
                  </a:lnTo>
                  <a:moveTo>
                    <a:pt x="0" y="1410"/>
                  </a:moveTo>
                  <a:lnTo>
                    <a:pt x="306" y="1410"/>
                  </a:lnTo>
                  <a:moveTo>
                    <a:pt x="156" y="372"/>
                  </a:moveTo>
                  <a:lnTo>
                    <a:pt x="156" y="1410"/>
                  </a:lnTo>
                  <a:moveTo>
                    <a:pt x="0" y="372"/>
                  </a:moveTo>
                  <a:lnTo>
                    <a:pt x="306" y="372"/>
                  </a:lnTo>
                </a:path>
              </a:pathLst>
            </a:custGeom>
            <a:noFill/>
            <a:ln w="47625" cap="flat">
              <a:solidFill>
                <a:srgbClr val="000000"/>
              </a:solidFill>
              <a:prstDash val="solid"/>
              <a:miter lim="800000"/>
              <a:headEnd/>
              <a:tailEnd/>
            </a:ln>
          </p:spPr>
          <p:txBody>
            <a:bodyPr/>
            <a:lstStyle/>
            <a:p>
              <a:endParaRPr lang="fr-CH"/>
            </a:p>
          </p:txBody>
        </p:sp>
        <p:sp>
          <p:nvSpPr>
            <p:cNvPr id="332637" name="Freeform 2909"/>
            <p:cNvSpPr>
              <a:spLocks/>
            </p:cNvSpPr>
            <p:nvPr/>
          </p:nvSpPr>
          <p:spPr bwMode="auto">
            <a:xfrm>
              <a:off x="2430" y="2207"/>
              <a:ext cx="1218" cy="192"/>
            </a:xfrm>
            <a:custGeom>
              <a:avLst/>
              <a:gdLst/>
              <a:ahLst/>
              <a:cxnLst>
                <a:cxn ang="0">
                  <a:pos x="0" y="192"/>
                </a:cxn>
                <a:cxn ang="0">
                  <a:pos x="606" y="6"/>
                </a:cxn>
                <a:cxn ang="0">
                  <a:pos x="1218" y="0"/>
                </a:cxn>
              </a:cxnLst>
              <a:rect l="0" t="0" r="r" b="b"/>
              <a:pathLst>
                <a:path w="1218" h="192">
                  <a:moveTo>
                    <a:pt x="0" y="192"/>
                  </a:moveTo>
                  <a:lnTo>
                    <a:pt x="606" y="6"/>
                  </a:lnTo>
                  <a:lnTo>
                    <a:pt x="1218" y="0"/>
                  </a:lnTo>
                </a:path>
              </a:pathLst>
            </a:custGeom>
            <a:noFill/>
            <a:ln w="47625" cap="flat">
              <a:solidFill>
                <a:srgbClr val="000000"/>
              </a:solidFill>
              <a:prstDash val="solid"/>
              <a:miter lim="800000"/>
              <a:headEnd/>
              <a:tailEnd/>
            </a:ln>
          </p:spPr>
          <p:txBody>
            <a:bodyPr/>
            <a:lstStyle/>
            <a:p>
              <a:endParaRPr lang="fr-CH"/>
            </a:p>
          </p:txBody>
        </p:sp>
        <p:sp>
          <p:nvSpPr>
            <p:cNvPr id="332638" name="Rectangle 2910"/>
            <p:cNvSpPr>
              <a:spLocks noChangeArrowheads="1"/>
            </p:cNvSpPr>
            <p:nvPr/>
          </p:nvSpPr>
          <p:spPr bwMode="auto">
            <a:xfrm>
              <a:off x="3624" y="2183"/>
              <a:ext cx="48" cy="48"/>
            </a:xfrm>
            <a:prstGeom prst="rect">
              <a:avLst/>
            </a:prstGeom>
            <a:solidFill>
              <a:srgbClr val="000000"/>
            </a:solidFill>
            <a:ln w="9525">
              <a:solidFill>
                <a:srgbClr val="000000"/>
              </a:solidFill>
              <a:miter lim="800000"/>
              <a:headEnd/>
              <a:tailEnd/>
            </a:ln>
          </p:spPr>
          <p:txBody>
            <a:bodyPr/>
            <a:lstStyle/>
            <a:p>
              <a:endParaRPr lang="fr-CH"/>
            </a:p>
          </p:txBody>
        </p:sp>
        <p:sp>
          <p:nvSpPr>
            <p:cNvPr id="332639" name="Rectangle 2911"/>
            <p:cNvSpPr>
              <a:spLocks noChangeArrowheads="1"/>
            </p:cNvSpPr>
            <p:nvPr/>
          </p:nvSpPr>
          <p:spPr bwMode="auto">
            <a:xfrm>
              <a:off x="3018" y="2189"/>
              <a:ext cx="48" cy="48"/>
            </a:xfrm>
            <a:prstGeom prst="rect">
              <a:avLst/>
            </a:prstGeom>
            <a:solidFill>
              <a:srgbClr val="000000"/>
            </a:solidFill>
            <a:ln w="9525">
              <a:solidFill>
                <a:srgbClr val="000000"/>
              </a:solidFill>
              <a:miter lim="800000"/>
              <a:headEnd/>
              <a:tailEnd/>
            </a:ln>
          </p:spPr>
          <p:txBody>
            <a:bodyPr/>
            <a:lstStyle/>
            <a:p>
              <a:endParaRPr lang="fr-CH"/>
            </a:p>
          </p:txBody>
        </p:sp>
        <p:sp>
          <p:nvSpPr>
            <p:cNvPr id="332640" name="Rectangle 2912"/>
            <p:cNvSpPr>
              <a:spLocks noChangeArrowheads="1"/>
            </p:cNvSpPr>
            <p:nvPr/>
          </p:nvSpPr>
          <p:spPr bwMode="auto">
            <a:xfrm>
              <a:off x="2406" y="2375"/>
              <a:ext cx="48" cy="48"/>
            </a:xfrm>
            <a:prstGeom prst="rect">
              <a:avLst/>
            </a:prstGeom>
            <a:solidFill>
              <a:srgbClr val="000000"/>
            </a:solidFill>
            <a:ln w="9525">
              <a:solidFill>
                <a:srgbClr val="000000"/>
              </a:solidFill>
              <a:miter lim="800000"/>
              <a:headEnd/>
              <a:tailEnd/>
            </a:ln>
          </p:spPr>
          <p:txBody>
            <a:bodyPr/>
            <a:lstStyle/>
            <a:p>
              <a:endParaRPr lang="fr-CH"/>
            </a:p>
          </p:txBody>
        </p:sp>
        <p:sp>
          <p:nvSpPr>
            <p:cNvPr id="332641" name="Line 2913"/>
            <p:cNvSpPr>
              <a:spLocks noChangeShapeType="1"/>
            </p:cNvSpPr>
            <p:nvPr/>
          </p:nvSpPr>
          <p:spPr bwMode="auto">
            <a:xfrm>
              <a:off x="1866" y="3113"/>
              <a:ext cx="2346" cy="1"/>
            </a:xfrm>
            <a:prstGeom prst="line">
              <a:avLst/>
            </a:prstGeom>
            <a:noFill/>
            <a:ln w="9525">
              <a:solidFill>
                <a:srgbClr val="000000"/>
              </a:solidFill>
              <a:round/>
              <a:headEnd/>
              <a:tailEnd/>
            </a:ln>
          </p:spPr>
          <p:txBody>
            <a:bodyPr/>
            <a:lstStyle/>
            <a:p>
              <a:endParaRPr lang="fr-CH"/>
            </a:p>
          </p:txBody>
        </p:sp>
        <p:sp>
          <p:nvSpPr>
            <p:cNvPr id="332642" name="Text Box 2914"/>
            <p:cNvSpPr txBox="1">
              <a:spLocks noChangeArrowheads="1"/>
            </p:cNvSpPr>
            <p:nvPr/>
          </p:nvSpPr>
          <p:spPr bwMode="auto">
            <a:xfrm>
              <a:off x="2608" y="1990"/>
              <a:ext cx="241" cy="442"/>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r>
                <a:rPr lang="fr-CH" sz="4000" b="1"/>
                <a:t>*</a:t>
              </a:r>
            </a:p>
          </p:txBody>
        </p:sp>
        <p:sp>
          <p:nvSpPr>
            <p:cNvPr id="332643" name="Text Box 2915"/>
            <p:cNvSpPr txBox="1">
              <a:spLocks noChangeArrowheads="1"/>
            </p:cNvSpPr>
            <p:nvPr/>
          </p:nvSpPr>
          <p:spPr bwMode="auto">
            <a:xfrm>
              <a:off x="3229" y="1899"/>
              <a:ext cx="241" cy="442"/>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r>
                <a:rPr lang="fr-CH" sz="4000" b="1"/>
                <a:t>*</a:t>
              </a:r>
            </a:p>
          </p:txBody>
        </p:sp>
      </p:grpSp>
      <p:grpSp>
        <p:nvGrpSpPr>
          <p:cNvPr id="332644" name="Group 2916"/>
          <p:cNvGrpSpPr>
            <a:grpSpLocks/>
          </p:cNvGrpSpPr>
          <p:nvPr/>
        </p:nvGrpSpPr>
        <p:grpSpPr bwMode="auto">
          <a:xfrm>
            <a:off x="26498550" y="20707350"/>
            <a:ext cx="4562475" cy="3781425"/>
            <a:chOff x="1451" y="799"/>
            <a:chExt cx="2874" cy="2382"/>
          </a:xfrm>
        </p:grpSpPr>
        <p:sp>
          <p:nvSpPr>
            <p:cNvPr id="332645" name="AutoShape 2917"/>
            <p:cNvSpPr>
              <a:spLocks noChangeAspect="1" noChangeArrowheads="1" noTextEdit="1"/>
            </p:cNvSpPr>
            <p:nvPr/>
          </p:nvSpPr>
          <p:spPr bwMode="auto">
            <a:xfrm>
              <a:off x="1451" y="850"/>
              <a:ext cx="2857" cy="2331"/>
            </a:xfrm>
            <a:prstGeom prst="rect">
              <a:avLst/>
            </a:prstGeom>
            <a:noFill/>
            <a:ln w="9525">
              <a:noFill/>
              <a:miter lim="800000"/>
              <a:headEnd/>
              <a:tailEnd/>
            </a:ln>
          </p:spPr>
          <p:txBody>
            <a:bodyPr/>
            <a:lstStyle/>
            <a:p>
              <a:endParaRPr lang="fr-CH"/>
            </a:p>
          </p:txBody>
        </p:sp>
        <p:sp>
          <p:nvSpPr>
            <p:cNvPr id="332646" name="Rectangle 2918"/>
            <p:cNvSpPr>
              <a:spLocks noChangeArrowheads="1"/>
            </p:cNvSpPr>
            <p:nvPr/>
          </p:nvSpPr>
          <p:spPr bwMode="auto">
            <a:xfrm>
              <a:off x="1451" y="850"/>
              <a:ext cx="2874" cy="2298"/>
            </a:xfrm>
            <a:prstGeom prst="rect">
              <a:avLst/>
            </a:prstGeom>
            <a:solidFill>
              <a:srgbClr val="FFFFFF"/>
            </a:solidFill>
            <a:ln w="9525">
              <a:solidFill>
                <a:srgbClr val="FFFFFF"/>
              </a:solidFill>
              <a:miter lim="800000"/>
              <a:headEnd/>
              <a:tailEnd/>
            </a:ln>
          </p:spPr>
          <p:txBody>
            <a:bodyPr/>
            <a:lstStyle/>
            <a:p>
              <a:endParaRPr lang="fr-CH"/>
            </a:p>
          </p:txBody>
        </p:sp>
        <p:sp>
          <p:nvSpPr>
            <p:cNvPr id="332647" name="Rectangle 2919"/>
            <p:cNvSpPr>
              <a:spLocks noChangeArrowheads="1"/>
            </p:cNvSpPr>
            <p:nvPr/>
          </p:nvSpPr>
          <p:spPr bwMode="auto">
            <a:xfrm>
              <a:off x="1451" y="850"/>
              <a:ext cx="2874" cy="2298"/>
            </a:xfrm>
            <a:prstGeom prst="rect">
              <a:avLst/>
            </a:prstGeom>
            <a:solidFill>
              <a:srgbClr val="FFFFFF"/>
            </a:solidFill>
            <a:ln w="9525">
              <a:solidFill>
                <a:srgbClr val="FFFFFF"/>
              </a:solidFill>
              <a:miter lim="800000"/>
              <a:headEnd/>
              <a:tailEnd/>
            </a:ln>
          </p:spPr>
          <p:txBody>
            <a:bodyPr/>
            <a:lstStyle/>
            <a:p>
              <a:endParaRPr lang="fr-CH"/>
            </a:p>
          </p:txBody>
        </p:sp>
        <p:sp>
          <p:nvSpPr>
            <p:cNvPr id="332648" name="Rectangle 2920"/>
            <p:cNvSpPr>
              <a:spLocks noChangeArrowheads="1"/>
            </p:cNvSpPr>
            <p:nvPr/>
          </p:nvSpPr>
          <p:spPr bwMode="auto">
            <a:xfrm>
              <a:off x="2596" y="799"/>
              <a:ext cx="885" cy="202"/>
            </a:xfrm>
            <a:prstGeom prst="rect">
              <a:avLst/>
            </a:prstGeom>
            <a:noFill/>
            <a:ln w="9525" algn="ctr">
              <a:noFill/>
              <a:miter lim="800000"/>
              <a:headEnd/>
              <a:tailEnd/>
            </a:ln>
            <a:effectLst/>
          </p:spPr>
          <p:txBody>
            <a:bodyPr wrap="none" lIns="0" tIns="0" rIns="0" bIns="0">
              <a:spAutoFit/>
            </a:bodyPr>
            <a:lstStyle/>
            <a:p>
              <a:pPr>
                <a:lnSpc>
                  <a:spcPct val="100000"/>
                </a:lnSpc>
                <a:spcBef>
                  <a:spcPct val="0"/>
                </a:spcBef>
                <a:buClrTx/>
                <a:buSzTx/>
                <a:buFontTx/>
                <a:buNone/>
              </a:pPr>
              <a:r>
                <a:rPr lang="fr-CH" sz="2100">
                  <a:solidFill>
                    <a:srgbClr val="000000"/>
                  </a:solidFill>
                </a:rPr>
                <a:t>12-17 years</a:t>
              </a:r>
            </a:p>
          </p:txBody>
        </p:sp>
        <p:sp>
          <p:nvSpPr>
            <p:cNvPr id="332649" name="Rectangle 2921"/>
            <p:cNvSpPr>
              <a:spLocks noChangeArrowheads="1"/>
            </p:cNvSpPr>
            <p:nvPr/>
          </p:nvSpPr>
          <p:spPr bwMode="auto">
            <a:xfrm>
              <a:off x="3403" y="3004"/>
              <a:ext cx="473" cy="115"/>
            </a:xfrm>
            <a:prstGeom prst="rect">
              <a:avLst/>
            </a:prstGeom>
            <a:noFill/>
            <a:ln w="9525">
              <a:noFill/>
              <a:miter lim="800000"/>
              <a:headEnd/>
              <a:tailEnd/>
            </a:ln>
          </p:spPr>
          <p:txBody>
            <a:bodyPr wrap="none" lIns="0" tIns="0" rIns="0" bIns="0">
              <a:spAutoFit/>
            </a:bodyPr>
            <a:lstStyle/>
            <a:p>
              <a:pPr algn="ctr">
                <a:lnSpc>
                  <a:spcPct val="100000"/>
                </a:lnSpc>
                <a:spcBef>
                  <a:spcPct val="0"/>
                </a:spcBef>
                <a:buClrTx/>
                <a:buSzTx/>
                <a:buFontTx/>
                <a:buNone/>
              </a:pPr>
              <a:r>
                <a:rPr lang="fr-CH" sz="1200">
                  <a:solidFill>
                    <a:srgbClr val="000000"/>
                  </a:solidFill>
                </a:rPr>
                <a:t>90-120 sec</a:t>
              </a:r>
              <a:endParaRPr lang="fr-CH" sz="1200"/>
            </a:p>
          </p:txBody>
        </p:sp>
        <p:sp>
          <p:nvSpPr>
            <p:cNvPr id="332650" name="Rectangle 2922"/>
            <p:cNvSpPr>
              <a:spLocks noChangeArrowheads="1"/>
            </p:cNvSpPr>
            <p:nvPr/>
          </p:nvSpPr>
          <p:spPr bwMode="auto">
            <a:xfrm>
              <a:off x="2850" y="3004"/>
              <a:ext cx="367" cy="115"/>
            </a:xfrm>
            <a:prstGeom prst="rect">
              <a:avLst/>
            </a:prstGeom>
            <a:noFill/>
            <a:ln w="9525">
              <a:noFill/>
              <a:miter lim="800000"/>
              <a:headEnd/>
              <a:tailEnd/>
            </a:ln>
          </p:spPr>
          <p:txBody>
            <a:bodyPr wrap="none" lIns="0" tIns="0" rIns="0" bIns="0">
              <a:spAutoFit/>
            </a:bodyPr>
            <a:lstStyle/>
            <a:p>
              <a:pPr algn="ctr">
                <a:lnSpc>
                  <a:spcPct val="100000"/>
                </a:lnSpc>
                <a:spcBef>
                  <a:spcPct val="0"/>
                </a:spcBef>
                <a:buClrTx/>
                <a:buSzTx/>
                <a:buFontTx/>
                <a:buNone/>
              </a:pPr>
              <a:r>
                <a:rPr lang="fr-CH" sz="1200">
                  <a:solidFill>
                    <a:srgbClr val="000000"/>
                  </a:solidFill>
                </a:rPr>
                <a:t>0-30 sec</a:t>
              </a:r>
              <a:endParaRPr lang="fr-CH" sz="1200"/>
            </a:p>
          </p:txBody>
        </p:sp>
        <p:sp>
          <p:nvSpPr>
            <p:cNvPr id="332651" name="Rectangle 2923"/>
            <p:cNvSpPr>
              <a:spLocks noChangeArrowheads="1"/>
            </p:cNvSpPr>
            <p:nvPr/>
          </p:nvSpPr>
          <p:spPr bwMode="auto">
            <a:xfrm>
              <a:off x="2245" y="3004"/>
              <a:ext cx="366" cy="115"/>
            </a:xfrm>
            <a:prstGeom prst="rect">
              <a:avLst/>
            </a:prstGeom>
            <a:noFill/>
            <a:ln w="9525">
              <a:noFill/>
              <a:miter lim="800000"/>
              <a:headEnd/>
              <a:tailEnd/>
            </a:ln>
          </p:spPr>
          <p:txBody>
            <a:bodyPr wrap="none" lIns="0" tIns="0" rIns="0" bIns="0">
              <a:spAutoFit/>
            </a:bodyPr>
            <a:lstStyle/>
            <a:p>
              <a:pPr algn="ctr">
                <a:lnSpc>
                  <a:spcPct val="100000"/>
                </a:lnSpc>
                <a:spcBef>
                  <a:spcPct val="0"/>
                </a:spcBef>
                <a:buClrTx/>
                <a:buSzTx/>
                <a:buFontTx/>
                <a:buNone/>
              </a:pPr>
              <a:r>
                <a:rPr lang="fr-CH" sz="1200">
                  <a:solidFill>
                    <a:srgbClr val="000000"/>
                  </a:solidFill>
                </a:rPr>
                <a:t>Baseline</a:t>
              </a:r>
              <a:endParaRPr lang="fr-CH" sz="1200"/>
            </a:p>
          </p:txBody>
        </p:sp>
        <p:sp>
          <p:nvSpPr>
            <p:cNvPr id="332652" name="Rectangle 2924"/>
            <p:cNvSpPr>
              <a:spLocks noChangeArrowheads="1"/>
            </p:cNvSpPr>
            <p:nvPr/>
          </p:nvSpPr>
          <p:spPr bwMode="auto">
            <a:xfrm>
              <a:off x="1751" y="1090"/>
              <a:ext cx="72"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10</a:t>
              </a:r>
              <a:endParaRPr lang="fr-CH" sz="1800"/>
            </a:p>
          </p:txBody>
        </p:sp>
        <p:sp>
          <p:nvSpPr>
            <p:cNvPr id="332653" name="Rectangle 2925"/>
            <p:cNvSpPr>
              <a:spLocks noChangeArrowheads="1"/>
            </p:cNvSpPr>
            <p:nvPr/>
          </p:nvSpPr>
          <p:spPr bwMode="auto">
            <a:xfrm>
              <a:off x="1787" y="1270"/>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9</a:t>
              </a:r>
              <a:endParaRPr lang="fr-CH" sz="1800"/>
            </a:p>
          </p:txBody>
        </p:sp>
        <p:sp>
          <p:nvSpPr>
            <p:cNvPr id="332654" name="Rectangle 2926"/>
            <p:cNvSpPr>
              <a:spLocks noChangeArrowheads="1"/>
            </p:cNvSpPr>
            <p:nvPr/>
          </p:nvSpPr>
          <p:spPr bwMode="auto">
            <a:xfrm>
              <a:off x="1787" y="1456"/>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8</a:t>
              </a:r>
              <a:endParaRPr lang="fr-CH" sz="1800"/>
            </a:p>
          </p:txBody>
        </p:sp>
        <p:sp>
          <p:nvSpPr>
            <p:cNvPr id="332655" name="Rectangle 2927"/>
            <p:cNvSpPr>
              <a:spLocks noChangeArrowheads="1"/>
            </p:cNvSpPr>
            <p:nvPr/>
          </p:nvSpPr>
          <p:spPr bwMode="auto">
            <a:xfrm>
              <a:off x="1787" y="1642"/>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7</a:t>
              </a:r>
              <a:endParaRPr lang="fr-CH" sz="1800"/>
            </a:p>
          </p:txBody>
        </p:sp>
        <p:sp>
          <p:nvSpPr>
            <p:cNvPr id="332656" name="Rectangle 2928"/>
            <p:cNvSpPr>
              <a:spLocks noChangeArrowheads="1"/>
            </p:cNvSpPr>
            <p:nvPr/>
          </p:nvSpPr>
          <p:spPr bwMode="auto">
            <a:xfrm>
              <a:off x="1787" y="1828"/>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6</a:t>
              </a:r>
              <a:endParaRPr lang="fr-CH" sz="1800"/>
            </a:p>
          </p:txBody>
        </p:sp>
        <p:sp>
          <p:nvSpPr>
            <p:cNvPr id="332657" name="Rectangle 2929"/>
            <p:cNvSpPr>
              <a:spLocks noChangeArrowheads="1"/>
            </p:cNvSpPr>
            <p:nvPr/>
          </p:nvSpPr>
          <p:spPr bwMode="auto">
            <a:xfrm>
              <a:off x="1787" y="2008"/>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5</a:t>
              </a:r>
              <a:endParaRPr lang="fr-CH" sz="1800"/>
            </a:p>
          </p:txBody>
        </p:sp>
        <p:sp>
          <p:nvSpPr>
            <p:cNvPr id="332658" name="Rectangle 2930"/>
            <p:cNvSpPr>
              <a:spLocks noChangeArrowheads="1"/>
            </p:cNvSpPr>
            <p:nvPr/>
          </p:nvSpPr>
          <p:spPr bwMode="auto">
            <a:xfrm>
              <a:off x="1787" y="2194"/>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4</a:t>
              </a:r>
              <a:endParaRPr lang="fr-CH" sz="1800"/>
            </a:p>
          </p:txBody>
        </p:sp>
        <p:sp>
          <p:nvSpPr>
            <p:cNvPr id="332659" name="Rectangle 2931"/>
            <p:cNvSpPr>
              <a:spLocks noChangeArrowheads="1"/>
            </p:cNvSpPr>
            <p:nvPr/>
          </p:nvSpPr>
          <p:spPr bwMode="auto">
            <a:xfrm>
              <a:off x="1787" y="2380"/>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3</a:t>
              </a:r>
              <a:endParaRPr lang="fr-CH" sz="1800"/>
            </a:p>
          </p:txBody>
        </p:sp>
        <p:sp>
          <p:nvSpPr>
            <p:cNvPr id="332660" name="Rectangle 2932"/>
            <p:cNvSpPr>
              <a:spLocks noChangeArrowheads="1"/>
            </p:cNvSpPr>
            <p:nvPr/>
          </p:nvSpPr>
          <p:spPr bwMode="auto">
            <a:xfrm>
              <a:off x="1787" y="2566"/>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2</a:t>
              </a:r>
              <a:endParaRPr lang="fr-CH" sz="1800"/>
            </a:p>
          </p:txBody>
        </p:sp>
        <p:sp>
          <p:nvSpPr>
            <p:cNvPr id="332661" name="Rectangle 2933"/>
            <p:cNvSpPr>
              <a:spLocks noChangeArrowheads="1"/>
            </p:cNvSpPr>
            <p:nvPr/>
          </p:nvSpPr>
          <p:spPr bwMode="auto">
            <a:xfrm>
              <a:off x="1787" y="2752"/>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1</a:t>
              </a:r>
              <a:endParaRPr lang="fr-CH" sz="1800"/>
            </a:p>
          </p:txBody>
        </p:sp>
        <p:sp>
          <p:nvSpPr>
            <p:cNvPr id="332662" name="Rectangle 2934"/>
            <p:cNvSpPr>
              <a:spLocks noChangeArrowheads="1"/>
            </p:cNvSpPr>
            <p:nvPr/>
          </p:nvSpPr>
          <p:spPr bwMode="auto">
            <a:xfrm>
              <a:off x="1787" y="2902"/>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0</a:t>
              </a:r>
              <a:endParaRPr lang="fr-CH" sz="1800"/>
            </a:p>
          </p:txBody>
        </p:sp>
        <p:sp>
          <p:nvSpPr>
            <p:cNvPr id="332663" name="Freeform 2935"/>
            <p:cNvSpPr>
              <a:spLocks noEditPoints="1"/>
            </p:cNvSpPr>
            <p:nvPr/>
          </p:nvSpPr>
          <p:spPr bwMode="auto">
            <a:xfrm>
              <a:off x="1847" y="1120"/>
              <a:ext cx="18" cy="1848"/>
            </a:xfrm>
            <a:custGeom>
              <a:avLst/>
              <a:gdLst/>
              <a:ahLst/>
              <a:cxnLst>
                <a:cxn ang="0">
                  <a:pos x="0" y="0"/>
                </a:cxn>
                <a:cxn ang="0">
                  <a:pos x="18" y="0"/>
                </a:cxn>
                <a:cxn ang="0">
                  <a:pos x="0" y="186"/>
                </a:cxn>
                <a:cxn ang="0">
                  <a:pos x="18" y="186"/>
                </a:cxn>
                <a:cxn ang="0">
                  <a:pos x="0" y="372"/>
                </a:cxn>
                <a:cxn ang="0">
                  <a:pos x="18" y="372"/>
                </a:cxn>
                <a:cxn ang="0">
                  <a:pos x="0" y="552"/>
                </a:cxn>
                <a:cxn ang="0">
                  <a:pos x="18" y="552"/>
                </a:cxn>
                <a:cxn ang="0">
                  <a:pos x="0" y="738"/>
                </a:cxn>
                <a:cxn ang="0">
                  <a:pos x="18" y="738"/>
                </a:cxn>
                <a:cxn ang="0">
                  <a:pos x="0" y="924"/>
                </a:cxn>
                <a:cxn ang="0">
                  <a:pos x="18" y="924"/>
                </a:cxn>
                <a:cxn ang="0">
                  <a:pos x="0" y="1110"/>
                </a:cxn>
                <a:cxn ang="0">
                  <a:pos x="18" y="1110"/>
                </a:cxn>
                <a:cxn ang="0">
                  <a:pos x="0" y="1296"/>
                </a:cxn>
                <a:cxn ang="0">
                  <a:pos x="18" y="1296"/>
                </a:cxn>
                <a:cxn ang="0">
                  <a:pos x="0" y="1476"/>
                </a:cxn>
                <a:cxn ang="0">
                  <a:pos x="18" y="1476"/>
                </a:cxn>
                <a:cxn ang="0">
                  <a:pos x="0" y="1662"/>
                </a:cxn>
                <a:cxn ang="0">
                  <a:pos x="18" y="1662"/>
                </a:cxn>
                <a:cxn ang="0">
                  <a:pos x="0" y="1848"/>
                </a:cxn>
                <a:cxn ang="0">
                  <a:pos x="18" y="1848"/>
                </a:cxn>
              </a:cxnLst>
              <a:rect l="0" t="0" r="r" b="b"/>
              <a:pathLst>
                <a:path w="18" h="1848">
                  <a:moveTo>
                    <a:pt x="0" y="0"/>
                  </a:moveTo>
                  <a:lnTo>
                    <a:pt x="18" y="0"/>
                  </a:lnTo>
                  <a:moveTo>
                    <a:pt x="0" y="186"/>
                  </a:moveTo>
                  <a:lnTo>
                    <a:pt x="18" y="186"/>
                  </a:lnTo>
                  <a:moveTo>
                    <a:pt x="0" y="372"/>
                  </a:moveTo>
                  <a:lnTo>
                    <a:pt x="18" y="372"/>
                  </a:lnTo>
                  <a:moveTo>
                    <a:pt x="0" y="552"/>
                  </a:moveTo>
                  <a:lnTo>
                    <a:pt x="18" y="552"/>
                  </a:lnTo>
                  <a:moveTo>
                    <a:pt x="0" y="738"/>
                  </a:moveTo>
                  <a:lnTo>
                    <a:pt x="18" y="738"/>
                  </a:lnTo>
                  <a:moveTo>
                    <a:pt x="0" y="924"/>
                  </a:moveTo>
                  <a:lnTo>
                    <a:pt x="18" y="924"/>
                  </a:lnTo>
                  <a:moveTo>
                    <a:pt x="0" y="1110"/>
                  </a:moveTo>
                  <a:lnTo>
                    <a:pt x="18" y="1110"/>
                  </a:lnTo>
                  <a:moveTo>
                    <a:pt x="0" y="1296"/>
                  </a:moveTo>
                  <a:lnTo>
                    <a:pt x="18" y="1296"/>
                  </a:lnTo>
                  <a:moveTo>
                    <a:pt x="0" y="1476"/>
                  </a:moveTo>
                  <a:lnTo>
                    <a:pt x="18" y="1476"/>
                  </a:lnTo>
                  <a:moveTo>
                    <a:pt x="0" y="1662"/>
                  </a:moveTo>
                  <a:lnTo>
                    <a:pt x="18" y="1662"/>
                  </a:lnTo>
                  <a:moveTo>
                    <a:pt x="0" y="1848"/>
                  </a:moveTo>
                  <a:lnTo>
                    <a:pt x="18" y="1848"/>
                  </a:lnTo>
                </a:path>
              </a:pathLst>
            </a:custGeom>
            <a:noFill/>
            <a:ln w="28575" cap="flat">
              <a:solidFill>
                <a:srgbClr val="000000"/>
              </a:solidFill>
              <a:prstDash val="solid"/>
              <a:miter lim="800000"/>
              <a:headEnd/>
              <a:tailEnd/>
            </a:ln>
          </p:spPr>
          <p:txBody>
            <a:bodyPr/>
            <a:lstStyle/>
            <a:p>
              <a:endParaRPr lang="fr-CH"/>
            </a:p>
          </p:txBody>
        </p:sp>
        <p:sp>
          <p:nvSpPr>
            <p:cNvPr id="332664" name="Freeform 2936"/>
            <p:cNvSpPr>
              <a:spLocks noEditPoints="1"/>
            </p:cNvSpPr>
            <p:nvPr/>
          </p:nvSpPr>
          <p:spPr bwMode="auto">
            <a:xfrm>
              <a:off x="2429" y="2968"/>
              <a:ext cx="1218" cy="18"/>
            </a:xfrm>
            <a:custGeom>
              <a:avLst/>
              <a:gdLst/>
              <a:ahLst/>
              <a:cxnLst>
                <a:cxn ang="0">
                  <a:pos x="1218" y="0"/>
                </a:cxn>
                <a:cxn ang="0">
                  <a:pos x="1218" y="18"/>
                </a:cxn>
                <a:cxn ang="0">
                  <a:pos x="612" y="0"/>
                </a:cxn>
                <a:cxn ang="0">
                  <a:pos x="612" y="18"/>
                </a:cxn>
                <a:cxn ang="0">
                  <a:pos x="0" y="0"/>
                </a:cxn>
                <a:cxn ang="0">
                  <a:pos x="0" y="18"/>
                </a:cxn>
              </a:cxnLst>
              <a:rect l="0" t="0" r="r" b="b"/>
              <a:pathLst>
                <a:path w="1218" h="18">
                  <a:moveTo>
                    <a:pt x="1218" y="0"/>
                  </a:moveTo>
                  <a:lnTo>
                    <a:pt x="1218" y="18"/>
                  </a:lnTo>
                  <a:moveTo>
                    <a:pt x="612" y="0"/>
                  </a:moveTo>
                  <a:lnTo>
                    <a:pt x="612" y="18"/>
                  </a:lnTo>
                  <a:moveTo>
                    <a:pt x="0" y="0"/>
                  </a:moveTo>
                  <a:lnTo>
                    <a:pt x="0" y="18"/>
                  </a:lnTo>
                </a:path>
              </a:pathLst>
            </a:custGeom>
            <a:noFill/>
            <a:ln w="28575" cap="flat">
              <a:solidFill>
                <a:srgbClr val="000000"/>
              </a:solidFill>
              <a:prstDash val="solid"/>
              <a:miter lim="800000"/>
              <a:headEnd/>
              <a:tailEnd/>
            </a:ln>
          </p:spPr>
          <p:txBody>
            <a:bodyPr/>
            <a:lstStyle/>
            <a:p>
              <a:endParaRPr lang="fr-CH"/>
            </a:p>
          </p:txBody>
        </p:sp>
        <p:sp>
          <p:nvSpPr>
            <p:cNvPr id="332665" name="Rectangle 2937"/>
            <p:cNvSpPr>
              <a:spLocks noChangeArrowheads="1"/>
            </p:cNvSpPr>
            <p:nvPr/>
          </p:nvSpPr>
          <p:spPr bwMode="auto">
            <a:xfrm>
              <a:off x="1865" y="1120"/>
              <a:ext cx="2346" cy="1848"/>
            </a:xfrm>
            <a:prstGeom prst="rect">
              <a:avLst/>
            </a:prstGeom>
            <a:solidFill>
              <a:srgbClr val="FFC269"/>
            </a:solidFill>
            <a:ln w="9525" algn="ctr">
              <a:solidFill>
                <a:srgbClr val="FFFFFF"/>
              </a:solidFill>
              <a:miter lim="800000"/>
              <a:headEnd/>
              <a:tailEnd/>
            </a:ln>
            <a:effectLst/>
          </p:spPr>
          <p:txBody>
            <a:bodyPr/>
            <a:lstStyle/>
            <a:p>
              <a:endParaRPr lang="fr-CH"/>
            </a:p>
          </p:txBody>
        </p:sp>
        <p:sp>
          <p:nvSpPr>
            <p:cNvPr id="332666" name="Rectangle 2938"/>
            <p:cNvSpPr>
              <a:spLocks noChangeArrowheads="1"/>
            </p:cNvSpPr>
            <p:nvPr/>
          </p:nvSpPr>
          <p:spPr bwMode="auto">
            <a:xfrm>
              <a:off x="1865" y="1120"/>
              <a:ext cx="2346" cy="1848"/>
            </a:xfrm>
            <a:prstGeom prst="rect">
              <a:avLst/>
            </a:prstGeom>
            <a:noFill/>
            <a:ln w="9525">
              <a:solidFill>
                <a:srgbClr val="000000"/>
              </a:solidFill>
              <a:miter lim="800000"/>
              <a:headEnd/>
              <a:tailEnd/>
            </a:ln>
          </p:spPr>
          <p:txBody>
            <a:bodyPr/>
            <a:lstStyle/>
            <a:p>
              <a:endParaRPr lang="fr-CH"/>
            </a:p>
          </p:txBody>
        </p:sp>
        <p:sp>
          <p:nvSpPr>
            <p:cNvPr id="332667" name="Freeform 2939"/>
            <p:cNvSpPr>
              <a:spLocks noEditPoints="1"/>
            </p:cNvSpPr>
            <p:nvPr/>
          </p:nvSpPr>
          <p:spPr bwMode="auto">
            <a:xfrm>
              <a:off x="2273" y="2080"/>
              <a:ext cx="1530" cy="714"/>
            </a:xfrm>
            <a:custGeom>
              <a:avLst/>
              <a:gdLst/>
              <a:ahLst/>
              <a:cxnLst>
                <a:cxn ang="0">
                  <a:pos x="1224" y="702"/>
                </a:cxn>
                <a:cxn ang="0">
                  <a:pos x="1530" y="702"/>
                </a:cxn>
                <a:cxn ang="0">
                  <a:pos x="1374" y="0"/>
                </a:cxn>
                <a:cxn ang="0">
                  <a:pos x="1374" y="702"/>
                </a:cxn>
                <a:cxn ang="0">
                  <a:pos x="1224" y="0"/>
                </a:cxn>
                <a:cxn ang="0">
                  <a:pos x="1530" y="0"/>
                </a:cxn>
                <a:cxn ang="0">
                  <a:pos x="612" y="678"/>
                </a:cxn>
                <a:cxn ang="0">
                  <a:pos x="918" y="678"/>
                </a:cxn>
                <a:cxn ang="0">
                  <a:pos x="762" y="24"/>
                </a:cxn>
                <a:cxn ang="0">
                  <a:pos x="762" y="678"/>
                </a:cxn>
                <a:cxn ang="0">
                  <a:pos x="612" y="24"/>
                </a:cxn>
                <a:cxn ang="0">
                  <a:pos x="918" y="24"/>
                </a:cxn>
                <a:cxn ang="0">
                  <a:pos x="0" y="714"/>
                </a:cxn>
                <a:cxn ang="0">
                  <a:pos x="306" y="714"/>
                </a:cxn>
                <a:cxn ang="0">
                  <a:pos x="156" y="204"/>
                </a:cxn>
                <a:cxn ang="0">
                  <a:pos x="156" y="714"/>
                </a:cxn>
                <a:cxn ang="0">
                  <a:pos x="0" y="204"/>
                </a:cxn>
                <a:cxn ang="0">
                  <a:pos x="306" y="204"/>
                </a:cxn>
              </a:cxnLst>
              <a:rect l="0" t="0" r="r" b="b"/>
              <a:pathLst>
                <a:path w="1530" h="714">
                  <a:moveTo>
                    <a:pt x="1224" y="702"/>
                  </a:moveTo>
                  <a:lnTo>
                    <a:pt x="1530" y="702"/>
                  </a:lnTo>
                  <a:moveTo>
                    <a:pt x="1374" y="0"/>
                  </a:moveTo>
                  <a:lnTo>
                    <a:pt x="1374" y="702"/>
                  </a:lnTo>
                  <a:moveTo>
                    <a:pt x="1224" y="0"/>
                  </a:moveTo>
                  <a:lnTo>
                    <a:pt x="1530" y="0"/>
                  </a:lnTo>
                  <a:moveTo>
                    <a:pt x="612" y="678"/>
                  </a:moveTo>
                  <a:lnTo>
                    <a:pt x="918" y="678"/>
                  </a:lnTo>
                  <a:moveTo>
                    <a:pt x="762" y="24"/>
                  </a:moveTo>
                  <a:lnTo>
                    <a:pt x="762" y="678"/>
                  </a:lnTo>
                  <a:moveTo>
                    <a:pt x="612" y="24"/>
                  </a:moveTo>
                  <a:lnTo>
                    <a:pt x="918" y="24"/>
                  </a:lnTo>
                  <a:moveTo>
                    <a:pt x="0" y="714"/>
                  </a:moveTo>
                  <a:lnTo>
                    <a:pt x="306" y="714"/>
                  </a:lnTo>
                  <a:moveTo>
                    <a:pt x="156" y="204"/>
                  </a:moveTo>
                  <a:lnTo>
                    <a:pt x="156" y="714"/>
                  </a:lnTo>
                  <a:moveTo>
                    <a:pt x="0" y="204"/>
                  </a:moveTo>
                  <a:lnTo>
                    <a:pt x="306" y="204"/>
                  </a:lnTo>
                </a:path>
              </a:pathLst>
            </a:custGeom>
            <a:noFill/>
            <a:ln w="47625" cap="flat">
              <a:solidFill>
                <a:srgbClr val="000000"/>
              </a:solidFill>
              <a:prstDash val="solid"/>
              <a:miter lim="800000"/>
              <a:headEnd/>
              <a:tailEnd/>
            </a:ln>
          </p:spPr>
          <p:txBody>
            <a:bodyPr/>
            <a:lstStyle/>
            <a:p>
              <a:endParaRPr lang="fr-CH"/>
            </a:p>
          </p:txBody>
        </p:sp>
        <p:sp>
          <p:nvSpPr>
            <p:cNvPr id="332668" name="Freeform 2940"/>
            <p:cNvSpPr>
              <a:spLocks/>
            </p:cNvSpPr>
            <p:nvPr/>
          </p:nvSpPr>
          <p:spPr bwMode="auto">
            <a:xfrm>
              <a:off x="2429" y="2428"/>
              <a:ext cx="1218" cy="114"/>
            </a:xfrm>
            <a:custGeom>
              <a:avLst/>
              <a:gdLst/>
              <a:ahLst/>
              <a:cxnLst>
                <a:cxn ang="0">
                  <a:pos x="0" y="114"/>
                </a:cxn>
                <a:cxn ang="0">
                  <a:pos x="606" y="6"/>
                </a:cxn>
                <a:cxn ang="0">
                  <a:pos x="1218" y="0"/>
                </a:cxn>
              </a:cxnLst>
              <a:rect l="0" t="0" r="r" b="b"/>
              <a:pathLst>
                <a:path w="1218" h="114">
                  <a:moveTo>
                    <a:pt x="0" y="114"/>
                  </a:moveTo>
                  <a:lnTo>
                    <a:pt x="606" y="6"/>
                  </a:lnTo>
                  <a:lnTo>
                    <a:pt x="1218" y="0"/>
                  </a:lnTo>
                </a:path>
              </a:pathLst>
            </a:custGeom>
            <a:noFill/>
            <a:ln w="47625" cap="flat">
              <a:solidFill>
                <a:srgbClr val="000000"/>
              </a:solidFill>
              <a:prstDash val="solid"/>
              <a:miter lim="800000"/>
              <a:headEnd/>
              <a:tailEnd/>
            </a:ln>
          </p:spPr>
          <p:txBody>
            <a:bodyPr/>
            <a:lstStyle/>
            <a:p>
              <a:endParaRPr lang="fr-CH"/>
            </a:p>
          </p:txBody>
        </p:sp>
        <p:sp>
          <p:nvSpPr>
            <p:cNvPr id="332669" name="Rectangle 2941"/>
            <p:cNvSpPr>
              <a:spLocks noChangeArrowheads="1"/>
            </p:cNvSpPr>
            <p:nvPr/>
          </p:nvSpPr>
          <p:spPr bwMode="auto">
            <a:xfrm>
              <a:off x="3623" y="2404"/>
              <a:ext cx="48" cy="48"/>
            </a:xfrm>
            <a:prstGeom prst="rect">
              <a:avLst/>
            </a:prstGeom>
            <a:solidFill>
              <a:srgbClr val="000000"/>
            </a:solidFill>
            <a:ln w="9525">
              <a:solidFill>
                <a:srgbClr val="000000"/>
              </a:solidFill>
              <a:miter lim="800000"/>
              <a:headEnd/>
              <a:tailEnd/>
            </a:ln>
          </p:spPr>
          <p:txBody>
            <a:bodyPr/>
            <a:lstStyle/>
            <a:p>
              <a:endParaRPr lang="fr-CH"/>
            </a:p>
          </p:txBody>
        </p:sp>
        <p:sp>
          <p:nvSpPr>
            <p:cNvPr id="332670" name="Rectangle 2942"/>
            <p:cNvSpPr>
              <a:spLocks noChangeArrowheads="1"/>
            </p:cNvSpPr>
            <p:nvPr/>
          </p:nvSpPr>
          <p:spPr bwMode="auto">
            <a:xfrm>
              <a:off x="3017" y="2410"/>
              <a:ext cx="48" cy="48"/>
            </a:xfrm>
            <a:prstGeom prst="rect">
              <a:avLst/>
            </a:prstGeom>
            <a:solidFill>
              <a:srgbClr val="000000"/>
            </a:solidFill>
            <a:ln w="9525">
              <a:solidFill>
                <a:srgbClr val="000000"/>
              </a:solidFill>
              <a:miter lim="800000"/>
              <a:headEnd/>
              <a:tailEnd/>
            </a:ln>
          </p:spPr>
          <p:txBody>
            <a:bodyPr/>
            <a:lstStyle/>
            <a:p>
              <a:endParaRPr lang="fr-CH"/>
            </a:p>
          </p:txBody>
        </p:sp>
        <p:sp>
          <p:nvSpPr>
            <p:cNvPr id="332671" name="Rectangle 2943"/>
            <p:cNvSpPr>
              <a:spLocks noChangeArrowheads="1"/>
            </p:cNvSpPr>
            <p:nvPr/>
          </p:nvSpPr>
          <p:spPr bwMode="auto">
            <a:xfrm>
              <a:off x="2405" y="2518"/>
              <a:ext cx="48" cy="48"/>
            </a:xfrm>
            <a:prstGeom prst="rect">
              <a:avLst/>
            </a:prstGeom>
            <a:solidFill>
              <a:srgbClr val="000000"/>
            </a:solidFill>
            <a:ln w="9525">
              <a:solidFill>
                <a:srgbClr val="000000"/>
              </a:solidFill>
              <a:miter lim="800000"/>
              <a:headEnd/>
              <a:tailEnd/>
            </a:ln>
          </p:spPr>
          <p:txBody>
            <a:bodyPr/>
            <a:lstStyle/>
            <a:p>
              <a:endParaRPr lang="fr-CH"/>
            </a:p>
          </p:txBody>
        </p:sp>
        <p:sp>
          <p:nvSpPr>
            <p:cNvPr id="332672" name="Line 2944"/>
            <p:cNvSpPr>
              <a:spLocks noChangeShapeType="1"/>
            </p:cNvSpPr>
            <p:nvPr/>
          </p:nvSpPr>
          <p:spPr bwMode="auto">
            <a:xfrm>
              <a:off x="1865" y="2968"/>
              <a:ext cx="2346" cy="1"/>
            </a:xfrm>
            <a:prstGeom prst="line">
              <a:avLst/>
            </a:prstGeom>
            <a:noFill/>
            <a:ln w="9525">
              <a:solidFill>
                <a:srgbClr val="000000"/>
              </a:solidFill>
              <a:round/>
              <a:headEnd/>
              <a:tailEnd/>
            </a:ln>
          </p:spPr>
          <p:txBody>
            <a:bodyPr/>
            <a:lstStyle/>
            <a:p>
              <a:endParaRPr lang="fr-CH"/>
            </a:p>
          </p:txBody>
        </p:sp>
        <p:sp>
          <p:nvSpPr>
            <p:cNvPr id="332673" name="Rectangle 2945"/>
            <p:cNvSpPr>
              <a:spLocks noChangeArrowheads="1"/>
            </p:cNvSpPr>
            <p:nvPr/>
          </p:nvSpPr>
          <p:spPr bwMode="auto">
            <a:xfrm rot="16200000">
              <a:off x="1237" y="2085"/>
              <a:ext cx="862" cy="144"/>
            </a:xfrm>
            <a:prstGeom prst="rect">
              <a:avLst/>
            </a:prstGeom>
            <a:noFill/>
            <a:ln w="9525" algn="ctr">
              <a:noFill/>
              <a:miter lim="800000"/>
              <a:headEnd/>
              <a:tailEnd/>
            </a:ln>
            <a:effectLst/>
          </p:spPr>
          <p:txBody>
            <a:bodyPr wrap="none" lIns="0" tIns="0" rIns="0" bIns="0">
              <a:spAutoFit/>
            </a:bodyPr>
            <a:lstStyle/>
            <a:p>
              <a:pPr>
                <a:lnSpc>
                  <a:spcPct val="100000"/>
                </a:lnSpc>
                <a:spcBef>
                  <a:spcPct val="0"/>
                </a:spcBef>
                <a:buClrTx/>
                <a:buSzTx/>
                <a:buFontTx/>
                <a:buNone/>
              </a:pPr>
              <a:r>
                <a:rPr lang="fr-CH" sz="1500">
                  <a:solidFill>
                    <a:srgbClr val="000000"/>
                  </a:solidFill>
                  <a:sym typeface="Symbol" pitchFamily="18" charset="2"/>
                </a:rPr>
                <a:t></a:t>
              </a:r>
              <a:r>
                <a:rPr lang="fr-CH" sz="1500">
                  <a:solidFill>
                    <a:srgbClr val="000000"/>
                  </a:solidFill>
                </a:rPr>
                <a:t>S (mean ± SD)</a:t>
              </a:r>
            </a:p>
          </p:txBody>
        </p:sp>
        <p:sp>
          <p:nvSpPr>
            <p:cNvPr id="332674" name="Text Box 2946"/>
            <p:cNvSpPr txBox="1">
              <a:spLocks noChangeArrowheads="1"/>
            </p:cNvSpPr>
            <p:nvPr/>
          </p:nvSpPr>
          <p:spPr bwMode="auto">
            <a:xfrm>
              <a:off x="2389" y="1763"/>
              <a:ext cx="491" cy="442"/>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r>
                <a:rPr lang="fr-CH" sz="4000" b="1"/>
                <a:t>***</a:t>
              </a:r>
            </a:p>
          </p:txBody>
        </p:sp>
        <p:sp>
          <p:nvSpPr>
            <p:cNvPr id="332675" name="Text Box 2947"/>
            <p:cNvSpPr txBox="1">
              <a:spLocks noChangeArrowheads="1"/>
            </p:cNvSpPr>
            <p:nvPr/>
          </p:nvSpPr>
          <p:spPr bwMode="auto">
            <a:xfrm>
              <a:off x="3107" y="1627"/>
              <a:ext cx="491" cy="442"/>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r>
                <a:rPr lang="fr-CH" sz="4000" b="1"/>
                <a:t>***</a:t>
              </a:r>
            </a:p>
          </p:txBody>
        </p:sp>
      </p:grpSp>
      <p:grpSp>
        <p:nvGrpSpPr>
          <p:cNvPr id="332676" name="Group 2948"/>
          <p:cNvGrpSpPr>
            <a:grpSpLocks/>
          </p:cNvGrpSpPr>
          <p:nvPr/>
        </p:nvGrpSpPr>
        <p:grpSpPr bwMode="auto">
          <a:xfrm>
            <a:off x="20785138" y="24811038"/>
            <a:ext cx="4562475" cy="3781425"/>
            <a:chOff x="1451" y="799"/>
            <a:chExt cx="2874" cy="2382"/>
          </a:xfrm>
        </p:grpSpPr>
        <p:sp>
          <p:nvSpPr>
            <p:cNvPr id="332677" name="AutoShape 2949"/>
            <p:cNvSpPr>
              <a:spLocks noChangeAspect="1" noChangeArrowheads="1" noTextEdit="1"/>
            </p:cNvSpPr>
            <p:nvPr/>
          </p:nvSpPr>
          <p:spPr bwMode="auto">
            <a:xfrm>
              <a:off x="1451" y="850"/>
              <a:ext cx="2857" cy="2331"/>
            </a:xfrm>
            <a:prstGeom prst="rect">
              <a:avLst/>
            </a:prstGeom>
            <a:noFill/>
            <a:ln w="9525">
              <a:noFill/>
              <a:miter lim="800000"/>
              <a:headEnd/>
              <a:tailEnd/>
            </a:ln>
          </p:spPr>
          <p:txBody>
            <a:bodyPr/>
            <a:lstStyle/>
            <a:p>
              <a:endParaRPr lang="fr-CH"/>
            </a:p>
          </p:txBody>
        </p:sp>
        <p:sp>
          <p:nvSpPr>
            <p:cNvPr id="332678" name="Rectangle 2950"/>
            <p:cNvSpPr>
              <a:spLocks noChangeArrowheads="1"/>
            </p:cNvSpPr>
            <p:nvPr/>
          </p:nvSpPr>
          <p:spPr bwMode="auto">
            <a:xfrm>
              <a:off x="1451" y="850"/>
              <a:ext cx="2874" cy="2298"/>
            </a:xfrm>
            <a:prstGeom prst="rect">
              <a:avLst/>
            </a:prstGeom>
            <a:solidFill>
              <a:srgbClr val="FFFFFF"/>
            </a:solidFill>
            <a:ln w="9525">
              <a:solidFill>
                <a:srgbClr val="FFFFFF"/>
              </a:solidFill>
              <a:miter lim="800000"/>
              <a:headEnd/>
              <a:tailEnd/>
            </a:ln>
          </p:spPr>
          <p:txBody>
            <a:bodyPr/>
            <a:lstStyle/>
            <a:p>
              <a:endParaRPr lang="fr-CH"/>
            </a:p>
          </p:txBody>
        </p:sp>
        <p:sp>
          <p:nvSpPr>
            <p:cNvPr id="332679" name="Rectangle 2951"/>
            <p:cNvSpPr>
              <a:spLocks noChangeArrowheads="1"/>
            </p:cNvSpPr>
            <p:nvPr/>
          </p:nvSpPr>
          <p:spPr bwMode="auto">
            <a:xfrm>
              <a:off x="1451" y="850"/>
              <a:ext cx="2874" cy="2298"/>
            </a:xfrm>
            <a:prstGeom prst="rect">
              <a:avLst/>
            </a:prstGeom>
            <a:solidFill>
              <a:srgbClr val="FFFFFF"/>
            </a:solidFill>
            <a:ln w="9525">
              <a:solidFill>
                <a:srgbClr val="FFFFFF"/>
              </a:solidFill>
              <a:miter lim="800000"/>
              <a:headEnd/>
              <a:tailEnd/>
            </a:ln>
          </p:spPr>
          <p:txBody>
            <a:bodyPr/>
            <a:lstStyle/>
            <a:p>
              <a:endParaRPr lang="fr-CH"/>
            </a:p>
          </p:txBody>
        </p:sp>
        <p:sp>
          <p:nvSpPr>
            <p:cNvPr id="332680" name="Rectangle 2952"/>
            <p:cNvSpPr>
              <a:spLocks noChangeArrowheads="1"/>
            </p:cNvSpPr>
            <p:nvPr/>
          </p:nvSpPr>
          <p:spPr bwMode="auto">
            <a:xfrm>
              <a:off x="2824" y="799"/>
              <a:ext cx="428" cy="202"/>
            </a:xfrm>
            <a:prstGeom prst="rect">
              <a:avLst/>
            </a:prstGeom>
            <a:noFill/>
            <a:ln w="9525" algn="ctr">
              <a:noFill/>
              <a:miter lim="800000"/>
              <a:headEnd/>
              <a:tailEnd/>
            </a:ln>
            <a:effectLst/>
          </p:spPr>
          <p:txBody>
            <a:bodyPr wrap="none" lIns="0" tIns="0" rIns="0" bIns="0">
              <a:spAutoFit/>
            </a:bodyPr>
            <a:lstStyle/>
            <a:p>
              <a:pPr>
                <a:lnSpc>
                  <a:spcPct val="100000"/>
                </a:lnSpc>
                <a:spcBef>
                  <a:spcPct val="0"/>
                </a:spcBef>
                <a:buClrTx/>
                <a:buSzTx/>
                <a:buFontTx/>
                <a:buNone/>
              </a:pPr>
              <a:r>
                <a:rPr lang="fr-CH" sz="2100">
                  <a:solidFill>
                    <a:srgbClr val="000000"/>
                  </a:solidFill>
                </a:rPr>
                <a:t>18-64</a:t>
              </a:r>
            </a:p>
          </p:txBody>
        </p:sp>
        <p:sp>
          <p:nvSpPr>
            <p:cNvPr id="332681" name="Rectangle 2953"/>
            <p:cNvSpPr>
              <a:spLocks noChangeArrowheads="1"/>
            </p:cNvSpPr>
            <p:nvPr/>
          </p:nvSpPr>
          <p:spPr bwMode="auto">
            <a:xfrm>
              <a:off x="3403" y="3004"/>
              <a:ext cx="473" cy="115"/>
            </a:xfrm>
            <a:prstGeom prst="rect">
              <a:avLst/>
            </a:prstGeom>
            <a:noFill/>
            <a:ln w="9525">
              <a:noFill/>
              <a:miter lim="800000"/>
              <a:headEnd/>
              <a:tailEnd/>
            </a:ln>
          </p:spPr>
          <p:txBody>
            <a:bodyPr wrap="none" lIns="0" tIns="0" rIns="0" bIns="0">
              <a:spAutoFit/>
            </a:bodyPr>
            <a:lstStyle/>
            <a:p>
              <a:pPr algn="ctr">
                <a:lnSpc>
                  <a:spcPct val="100000"/>
                </a:lnSpc>
                <a:spcBef>
                  <a:spcPct val="0"/>
                </a:spcBef>
                <a:buClrTx/>
                <a:buSzTx/>
                <a:buFontTx/>
                <a:buNone/>
              </a:pPr>
              <a:r>
                <a:rPr lang="fr-CH" sz="1200">
                  <a:solidFill>
                    <a:srgbClr val="000000"/>
                  </a:solidFill>
                </a:rPr>
                <a:t>90-120 sec</a:t>
              </a:r>
              <a:endParaRPr lang="fr-CH" sz="1200"/>
            </a:p>
          </p:txBody>
        </p:sp>
        <p:sp>
          <p:nvSpPr>
            <p:cNvPr id="332682" name="Rectangle 2954"/>
            <p:cNvSpPr>
              <a:spLocks noChangeArrowheads="1"/>
            </p:cNvSpPr>
            <p:nvPr/>
          </p:nvSpPr>
          <p:spPr bwMode="auto">
            <a:xfrm>
              <a:off x="2850" y="3004"/>
              <a:ext cx="367" cy="115"/>
            </a:xfrm>
            <a:prstGeom prst="rect">
              <a:avLst/>
            </a:prstGeom>
            <a:noFill/>
            <a:ln w="9525">
              <a:noFill/>
              <a:miter lim="800000"/>
              <a:headEnd/>
              <a:tailEnd/>
            </a:ln>
          </p:spPr>
          <p:txBody>
            <a:bodyPr wrap="none" lIns="0" tIns="0" rIns="0" bIns="0">
              <a:spAutoFit/>
            </a:bodyPr>
            <a:lstStyle/>
            <a:p>
              <a:pPr algn="ctr">
                <a:lnSpc>
                  <a:spcPct val="100000"/>
                </a:lnSpc>
                <a:spcBef>
                  <a:spcPct val="0"/>
                </a:spcBef>
                <a:buClrTx/>
                <a:buSzTx/>
                <a:buFontTx/>
                <a:buNone/>
              </a:pPr>
              <a:r>
                <a:rPr lang="fr-CH" sz="1200">
                  <a:solidFill>
                    <a:srgbClr val="000000"/>
                  </a:solidFill>
                </a:rPr>
                <a:t>0-30 sec</a:t>
              </a:r>
              <a:endParaRPr lang="fr-CH" sz="1200"/>
            </a:p>
          </p:txBody>
        </p:sp>
        <p:sp>
          <p:nvSpPr>
            <p:cNvPr id="332683" name="Rectangle 2955"/>
            <p:cNvSpPr>
              <a:spLocks noChangeArrowheads="1"/>
            </p:cNvSpPr>
            <p:nvPr/>
          </p:nvSpPr>
          <p:spPr bwMode="auto">
            <a:xfrm>
              <a:off x="2245" y="3004"/>
              <a:ext cx="366" cy="115"/>
            </a:xfrm>
            <a:prstGeom prst="rect">
              <a:avLst/>
            </a:prstGeom>
            <a:noFill/>
            <a:ln w="9525">
              <a:noFill/>
              <a:miter lim="800000"/>
              <a:headEnd/>
              <a:tailEnd/>
            </a:ln>
          </p:spPr>
          <p:txBody>
            <a:bodyPr wrap="none" lIns="0" tIns="0" rIns="0" bIns="0">
              <a:spAutoFit/>
            </a:bodyPr>
            <a:lstStyle/>
            <a:p>
              <a:pPr algn="ctr">
                <a:lnSpc>
                  <a:spcPct val="100000"/>
                </a:lnSpc>
                <a:spcBef>
                  <a:spcPct val="0"/>
                </a:spcBef>
                <a:buClrTx/>
                <a:buSzTx/>
                <a:buFontTx/>
                <a:buNone/>
              </a:pPr>
              <a:r>
                <a:rPr lang="fr-CH" sz="1200">
                  <a:solidFill>
                    <a:srgbClr val="000000"/>
                  </a:solidFill>
                </a:rPr>
                <a:t>Baseline</a:t>
              </a:r>
              <a:endParaRPr lang="fr-CH" sz="1200"/>
            </a:p>
          </p:txBody>
        </p:sp>
        <p:sp>
          <p:nvSpPr>
            <p:cNvPr id="332684" name="Rectangle 2956"/>
            <p:cNvSpPr>
              <a:spLocks noChangeArrowheads="1"/>
            </p:cNvSpPr>
            <p:nvPr/>
          </p:nvSpPr>
          <p:spPr bwMode="auto">
            <a:xfrm>
              <a:off x="1751" y="1090"/>
              <a:ext cx="72"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10</a:t>
              </a:r>
              <a:endParaRPr lang="fr-CH" sz="1800"/>
            </a:p>
          </p:txBody>
        </p:sp>
        <p:sp>
          <p:nvSpPr>
            <p:cNvPr id="332685" name="Rectangle 2957"/>
            <p:cNvSpPr>
              <a:spLocks noChangeArrowheads="1"/>
            </p:cNvSpPr>
            <p:nvPr/>
          </p:nvSpPr>
          <p:spPr bwMode="auto">
            <a:xfrm>
              <a:off x="1787" y="1270"/>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9</a:t>
              </a:r>
              <a:endParaRPr lang="fr-CH" sz="1800"/>
            </a:p>
          </p:txBody>
        </p:sp>
        <p:sp>
          <p:nvSpPr>
            <p:cNvPr id="332686" name="Rectangle 2958"/>
            <p:cNvSpPr>
              <a:spLocks noChangeArrowheads="1"/>
            </p:cNvSpPr>
            <p:nvPr/>
          </p:nvSpPr>
          <p:spPr bwMode="auto">
            <a:xfrm>
              <a:off x="1787" y="1456"/>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8</a:t>
              </a:r>
              <a:endParaRPr lang="fr-CH" sz="1800"/>
            </a:p>
          </p:txBody>
        </p:sp>
        <p:sp>
          <p:nvSpPr>
            <p:cNvPr id="332687" name="Rectangle 2959"/>
            <p:cNvSpPr>
              <a:spLocks noChangeArrowheads="1"/>
            </p:cNvSpPr>
            <p:nvPr/>
          </p:nvSpPr>
          <p:spPr bwMode="auto">
            <a:xfrm>
              <a:off x="1787" y="1642"/>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7</a:t>
              </a:r>
              <a:endParaRPr lang="fr-CH" sz="1800"/>
            </a:p>
          </p:txBody>
        </p:sp>
        <p:sp>
          <p:nvSpPr>
            <p:cNvPr id="332688" name="Rectangle 2960"/>
            <p:cNvSpPr>
              <a:spLocks noChangeArrowheads="1"/>
            </p:cNvSpPr>
            <p:nvPr/>
          </p:nvSpPr>
          <p:spPr bwMode="auto">
            <a:xfrm>
              <a:off x="1787" y="1828"/>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6</a:t>
              </a:r>
              <a:endParaRPr lang="fr-CH" sz="1800"/>
            </a:p>
          </p:txBody>
        </p:sp>
        <p:sp>
          <p:nvSpPr>
            <p:cNvPr id="332689" name="Rectangle 2961"/>
            <p:cNvSpPr>
              <a:spLocks noChangeArrowheads="1"/>
            </p:cNvSpPr>
            <p:nvPr/>
          </p:nvSpPr>
          <p:spPr bwMode="auto">
            <a:xfrm>
              <a:off x="1787" y="2008"/>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5</a:t>
              </a:r>
              <a:endParaRPr lang="fr-CH" sz="1800"/>
            </a:p>
          </p:txBody>
        </p:sp>
        <p:sp>
          <p:nvSpPr>
            <p:cNvPr id="332690" name="Rectangle 2962"/>
            <p:cNvSpPr>
              <a:spLocks noChangeArrowheads="1"/>
            </p:cNvSpPr>
            <p:nvPr/>
          </p:nvSpPr>
          <p:spPr bwMode="auto">
            <a:xfrm>
              <a:off x="1787" y="2194"/>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4</a:t>
              </a:r>
              <a:endParaRPr lang="fr-CH" sz="1800"/>
            </a:p>
          </p:txBody>
        </p:sp>
        <p:sp>
          <p:nvSpPr>
            <p:cNvPr id="332691" name="Rectangle 2963"/>
            <p:cNvSpPr>
              <a:spLocks noChangeArrowheads="1"/>
            </p:cNvSpPr>
            <p:nvPr/>
          </p:nvSpPr>
          <p:spPr bwMode="auto">
            <a:xfrm>
              <a:off x="1787" y="2380"/>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3</a:t>
              </a:r>
              <a:endParaRPr lang="fr-CH" sz="1800"/>
            </a:p>
          </p:txBody>
        </p:sp>
        <p:sp>
          <p:nvSpPr>
            <p:cNvPr id="332692" name="Rectangle 2964"/>
            <p:cNvSpPr>
              <a:spLocks noChangeArrowheads="1"/>
            </p:cNvSpPr>
            <p:nvPr/>
          </p:nvSpPr>
          <p:spPr bwMode="auto">
            <a:xfrm>
              <a:off x="1787" y="2566"/>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2</a:t>
              </a:r>
              <a:endParaRPr lang="fr-CH" sz="1800"/>
            </a:p>
          </p:txBody>
        </p:sp>
        <p:sp>
          <p:nvSpPr>
            <p:cNvPr id="332693" name="Rectangle 2965"/>
            <p:cNvSpPr>
              <a:spLocks noChangeArrowheads="1"/>
            </p:cNvSpPr>
            <p:nvPr/>
          </p:nvSpPr>
          <p:spPr bwMode="auto">
            <a:xfrm>
              <a:off x="1787" y="2752"/>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1</a:t>
              </a:r>
              <a:endParaRPr lang="fr-CH" sz="1800"/>
            </a:p>
          </p:txBody>
        </p:sp>
        <p:sp>
          <p:nvSpPr>
            <p:cNvPr id="332694" name="Rectangle 2966"/>
            <p:cNvSpPr>
              <a:spLocks noChangeArrowheads="1"/>
            </p:cNvSpPr>
            <p:nvPr/>
          </p:nvSpPr>
          <p:spPr bwMode="auto">
            <a:xfrm>
              <a:off x="1787" y="2902"/>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0</a:t>
              </a:r>
              <a:endParaRPr lang="fr-CH" sz="1800"/>
            </a:p>
          </p:txBody>
        </p:sp>
        <p:sp>
          <p:nvSpPr>
            <p:cNvPr id="332695" name="Freeform 2967"/>
            <p:cNvSpPr>
              <a:spLocks noEditPoints="1"/>
            </p:cNvSpPr>
            <p:nvPr/>
          </p:nvSpPr>
          <p:spPr bwMode="auto">
            <a:xfrm>
              <a:off x="1847" y="1120"/>
              <a:ext cx="18" cy="1848"/>
            </a:xfrm>
            <a:custGeom>
              <a:avLst/>
              <a:gdLst/>
              <a:ahLst/>
              <a:cxnLst>
                <a:cxn ang="0">
                  <a:pos x="0" y="0"/>
                </a:cxn>
                <a:cxn ang="0">
                  <a:pos x="18" y="0"/>
                </a:cxn>
                <a:cxn ang="0">
                  <a:pos x="0" y="186"/>
                </a:cxn>
                <a:cxn ang="0">
                  <a:pos x="18" y="186"/>
                </a:cxn>
                <a:cxn ang="0">
                  <a:pos x="0" y="372"/>
                </a:cxn>
                <a:cxn ang="0">
                  <a:pos x="18" y="372"/>
                </a:cxn>
                <a:cxn ang="0">
                  <a:pos x="0" y="552"/>
                </a:cxn>
                <a:cxn ang="0">
                  <a:pos x="18" y="552"/>
                </a:cxn>
                <a:cxn ang="0">
                  <a:pos x="0" y="738"/>
                </a:cxn>
                <a:cxn ang="0">
                  <a:pos x="18" y="738"/>
                </a:cxn>
                <a:cxn ang="0">
                  <a:pos x="0" y="924"/>
                </a:cxn>
                <a:cxn ang="0">
                  <a:pos x="18" y="924"/>
                </a:cxn>
                <a:cxn ang="0">
                  <a:pos x="0" y="1110"/>
                </a:cxn>
                <a:cxn ang="0">
                  <a:pos x="18" y="1110"/>
                </a:cxn>
                <a:cxn ang="0">
                  <a:pos x="0" y="1296"/>
                </a:cxn>
                <a:cxn ang="0">
                  <a:pos x="18" y="1296"/>
                </a:cxn>
                <a:cxn ang="0">
                  <a:pos x="0" y="1476"/>
                </a:cxn>
                <a:cxn ang="0">
                  <a:pos x="18" y="1476"/>
                </a:cxn>
                <a:cxn ang="0">
                  <a:pos x="0" y="1662"/>
                </a:cxn>
                <a:cxn ang="0">
                  <a:pos x="18" y="1662"/>
                </a:cxn>
                <a:cxn ang="0">
                  <a:pos x="0" y="1848"/>
                </a:cxn>
                <a:cxn ang="0">
                  <a:pos x="18" y="1848"/>
                </a:cxn>
              </a:cxnLst>
              <a:rect l="0" t="0" r="r" b="b"/>
              <a:pathLst>
                <a:path w="18" h="1848">
                  <a:moveTo>
                    <a:pt x="0" y="0"/>
                  </a:moveTo>
                  <a:lnTo>
                    <a:pt x="18" y="0"/>
                  </a:lnTo>
                  <a:moveTo>
                    <a:pt x="0" y="186"/>
                  </a:moveTo>
                  <a:lnTo>
                    <a:pt x="18" y="186"/>
                  </a:lnTo>
                  <a:moveTo>
                    <a:pt x="0" y="372"/>
                  </a:moveTo>
                  <a:lnTo>
                    <a:pt x="18" y="372"/>
                  </a:lnTo>
                  <a:moveTo>
                    <a:pt x="0" y="552"/>
                  </a:moveTo>
                  <a:lnTo>
                    <a:pt x="18" y="552"/>
                  </a:lnTo>
                  <a:moveTo>
                    <a:pt x="0" y="738"/>
                  </a:moveTo>
                  <a:lnTo>
                    <a:pt x="18" y="738"/>
                  </a:lnTo>
                  <a:moveTo>
                    <a:pt x="0" y="924"/>
                  </a:moveTo>
                  <a:lnTo>
                    <a:pt x="18" y="924"/>
                  </a:lnTo>
                  <a:moveTo>
                    <a:pt x="0" y="1110"/>
                  </a:moveTo>
                  <a:lnTo>
                    <a:pt x="18" y="1110"/>
                  </a:lnTo>
                  <a:moveTo>
                    <a:pt x="0" y="1296"/>
                  </a:moveTo>
                  <a:lnTo>
                    <a:pt x="18" y="1296"/>
                  </a:lnTo>
                  <a:moveTo>
                    <a:pt x="0" y="1476"/>
                  </a:moveTo>
                  <a:lnTo>
                    <a:pt x="18" y="1476"/>
                  </a:lnTo>
                  <a:moveTo>
                    <a:pt x="0" y="1662"/>
                  </a:moveTo>
                  <a:lnTo>
                    <a:pt x="18" y="1662"/>
                  </a:lnTo>
                  <a:moveTo>
                    <a:pt x="0" y="1848"/>
                  </a:moveTo>
                  <a:lnTo>
                    <a:pt x="18" y="1848"/>
                  </a:lnTo>
                </a:path>
              </a:pathLst>
            </a:custGeom>
            <a:noFill/>
            <a:ln w="28575" cap="flat">
              <a:solidFill>
                <a:srgbClr val="000000"/>
              </a:solidFill>
              <a:prstDash val="solid"/>
              <a:miter lim="800000"/>
              <a:headEnd/>
              <a:tailEnd/>
            </a:ln>
          </p:spPr>
          <p:txBody>
            <a:bodyPr/>
            <a:lstStyle/>
            <a:p>
              <a:endParaRPr lang="fr-CH"/>
            </a:p>
          </p:txBody>
        </p:sp>
        <p:sp>
          <p:nvSpPr>
            <p:cNvPr id="332696" name="Freeform 2968"/>
            <p:cNvSpPr>
              <a:spLocks noEditPoints="1"/>
            </p:cNvSpPr>
            <p:nvPr/>
          </p:nvSpPr>
          <p:spPr bwMode="auto">
            <a:xfrm>
              <a:off x="2429" y="2968"/>
              <a:ext cx="1218" cy="18"/>
            </a:xfrm>
            <a:custGeom>
              <a:avLst/>
              <a:gdLst/>
              <a:ahLst/>
              <a:cxnLst>
                <a:cxn ang="0">
                  <a:pos x="1218" y="0"/>
                </a:cxn>
                <a:cxn ang="0">
                  <a:pos x="1218" y="18"/>
                </a:cxn>
                <a:cxn ang="0">
                  <a:pos x="612" y="0"/>
                </a:cxn>
                <a:cxn ang="0">
                  <a:pos x="612" y="18"/>
                </a:cxn>
                <a:cxn ang="0">
                  <a:pos x="0" y="0"/>
                </a:cxn>
                <a:cxn ang="0">
                  <a:pos x="0" y="18"/>
                </a:cxn>
              </a:cxnLst>
              <a:rect l="0" t="0" r="r" b="b"/>
              <a:pathLst>
                <a:path w="1218" h="18">
                  <a:moveTo>
                    <a:pt x="1218" y="0"/>
                  </a:moveTo>
                  <a:lnTo>
                    <a:pt x="1218" y="18"/>
                  </a:lnTo>
                  <a:moveTo>
                    <a:pt x="612" y="0"/>
                  </a:moveTo>
                  <a:lnTo>
                    <a:pt x="612" y="18"/>
                  </a:lnTo>
                  <a:moveTo>
                    <a:pt x="0" y="0"/>
                  </a:moveTo>
                  <a:lnTo>
                    <a:pt x="0" y="18"/>
                  </a:lnTo>
                </a:path>
              </a:pathLst>
            </a:custGeom>
            <a:noFill/>
            <a:ln w="28575" cap="flat">
              <a:solidFill>
                <a:srgbClr val="000000"/>
              </a:solidFill>
              <a:prstDash val="solid"/>
              <a:miter lim="800000"/>
              <a:headEnd/>
              <a:tailEnd/>
            </a:ln>
          </p:spPr>
          <p:txBody>
            <a:bodyPr/>
            <a:lstStyle/>
            <a:p>
              <a:endParaRPr lang="fr-CH"/>
            </a:p>
          </p:txBody>
        </p:sp>
        <p:sp>
          <p:nvSpPr>
            <p:cNvPr id="332697" name="Rectangle 2969"/>
            <p:cNvSpPr>
              <a:spLocks noChangeArrowheads="1"/>
            </p:cNvSpPr>
            <p:nvPr/>
          </p:nvSpPr>
          <p:spPr bwMode="auto">
            <a:xfrm>
              <a:off x="1865" y="1120"/>
              <a:ext cx="2346" cy="1848"/>
            </a:xfrm>
            <a:prstGeom prst="rect">
              <a:avLst/>
            </a:prstGeom>
            <a:solidFill>
              <a:srgbClr val="FFC269"/>
            </a:solidFill>
            <a:ln w="9525" algn="ctr">
              <a:solidFill>
                <a:srgbClr val="FFFFFF"/>
              </a:solidFill>
              <a:miter lim="800000"/>
              <a:headEnd/>
              <a:tailEnd/>
            </a:ln>
            <a:effectLst/>
          </p:spPr>
          <p:txBody>
            <a:bodyPr/>
            <a:lstStyle/>
            <a:p>
              <a:endParaRPr lang="fr-CH"/>
            </a:p>
          </p:txBody>
        </p:sp>
        <p:sp>
          <p:nvSpPr>
            <p:cNvPr id="332698" name="Rectangle 2970"/>
            <p:cNvSpPr>
              <a:spLocks noChangeArrowheads="1"/>
            </p:cNvSpPr>
            <p:nvPr/>
          </p:nvSpPr>
          <p:spPr bwMode="auto">
            <a:xfrm>
              <a:off x="1865" y="1120"/>
              <a:ext cx="2346" cy="1848"/>
            </a:xfrm>
            <a:prstGeom prst="rect">
              <a:avLst/>
            </a:prstGeom>
            <a:noFill/>
            <a:ln w="9525">
              <a:solidFill>
                <a:srgbClr val="000000"/>
              </a:solidFill>
              <a:miter lim="800000"/>
              <a:headEnd/>
              <a:tailEnd/>
            </a:ln>
          </p:spPr>
          <p:txBody>
            <a:bodyPr/>
            <a:lstStyle/>
            <a:p>
              <a:endParaRPr lang="fr-CH"/>
            </a:p>
          </p:txBody>
        </p:sp>
        <p:sp>
          <p:nvSpPr>
            <p:cNvPr id="332699" name="Freeform 2971"/>
            <p:cNvSpPr>
              <a:spLocks noEditPoints="1"/>
            </p:cNvSpPr>
            <p:nvPr/>
          </p:nvSpPr>
          <p:spPr bwMode="auto">
            <a:xfrm>
              <a:off x="2273" y="2284"/>
              <a:ext cx="1530" cy="636"/>
            </a:xfrm>
            <a:custGeom>
              <a:avLst/>
              <a:gdLst/>
              <a:ahLst/>
              <a:cxnLst>
                <a:cxn ang="0">
                  <a:pos x="1224" y="636"/>
                </a:cxn>
                <a:cxn ang="0">
                  <a:pos x="1530" y="636"/>
                </a:cxn>
                <a:cxn ang="0">
                  <a:pos x="1374" y="60"/>
                </a:cxn>
                <a:cxn ang="0">
                  <a:pos x="1374" y="636"/>
                </a:cxn>
                <a:cxn ang="0">
                  <a:pos x="1224" y="60"/>
                </a:cxn>
                <a:cxn ang="0">
                  <a:pos x="1530" y="60"/>
                </a:cxn>
                <a:cxn ang="0">
                  <a:pos x="612" y="636"/>
                </a:cxn>
                <a:cxn ang="0">
                  <a:pos x="918" y="636"/>
                </a:cxn>
                <a:cxn ang="0">
                  <a:pos x="762" y="0"/>
                </a:cxn>
                <a:cxn ang="0">
                  <a:pos x="762" y="636"/>
                </a:cxn>
                <a:cxn ang="0">
                  <a:pos x="612" y="0"/>
                </a:cxn>
                <a:cxn ang="0">
                  <a:pos x="918" y="0"/>
                </a:cxn>
                <a:cxn ang="0">
                  <a:pos x="0" y="636"/>
                </a:cxn>
                <a:cxn ang="0">
                  <a:pos x="306" y="636"/>
                </a:cxn>
                <a:cxn ang="0">
                  <a:pos x="156" y="126"/>
                </a:cxn>
                <a:cxn ang="0">
                  <a:pos x="156" y="636"/>
                </a:cxn>
                <a:cxn ang="0">
                  <a:pos x="0" y="126"/>
                </a:cxn>
                <a:cxn ang="0">
                  <a:pos x="306" y="126"/>
                </a:cxn>
              </a:cxnLst>
              <a:rect l="0" t="0" r="r" b="b"/>
              <a:pathLst>
                <a:path w="1530" h="636">
                  <a:moveTo>
                    <a:pt x="1224" y="636"/>
                  </a:moveTo>
                  <a:lnTo>
                    <a:pt x="1530" y="636"/>
                  </a:lnTo>
                  <a:moveTo>
                    <a:pt x="1374" y="60"/>
                  </a:moveTo>
                  <a:lnTo>
                    <a:pt x="1374" y="636"/>
                  </a:lnTo>
                  <a:moveTo>
                    <a:pt x="1224" y="60"/>
                  </a:moveTo>
                  <a:lnTo>
                    <a:pt x="1530" y="60"/>
                  </a:lnTo>
                  <a:moveTo>
                    <a:pt x="612" y="636"/>
                  </a:moveTo>
                  <a:lnTo>
                    <a:pt x="918" y="636"/>
                  </a:lnTo>
                  <a:moveTo>
                    <a:pt x="762" y="0"/>
                  </a:moveTo>
                  <a:lnTo>
                    <a:pt x="762" y="636"/>
                  </a:lnTo>
                  <a:moveTo>
                    <a:pt x="612" y="0"/>
                  </a:moveTo>
                  <a:lnTo>
                    <a:pt x="918" y="0"/>
                  </a:lnTo>
                  <a:moveTo>
                    <a:pt x="0" y="636"/>
                  </a:moveTo>
                  <a:lnTo>
                    <a:pt x="306" y="636"/>
                  </a:lnTo>
                  <a:moveTo>
                    <a:pt x="156" y="126"/>
                  </a:moveTo>
                  <a:lnTo>
                    <a:pt x="156" y="636"/>
                  </a:lnTo>
                  <a:moveTo>
                    <a:pt x="0" y="126"/>
                  </a:moveTo>
                  <a:lnTo>
                    <a:pt x="306" y="126"/>
                  </a:lnTo>
                </a:path>
              </a:pathLst>
            </a:custGeom>
            <a:noFill/>
            <a:ln w="47625" cap="flat">
              <a:solidFill>
                <a:srgbClr val="000000"/>
              </a:solidFill>
              <a:prstDash val="solid"/>
              <a:miter lim="800000"/>
              <a:headEnd/>
              <a:tailEnd/>
            </a:ln>
          </p:spPr>
          <p:txBody>
            <a:bodyPr/>
            <a:lstStyle/>
            <a:p>
              <a:endParaRPr lang="fr-CH"/>
            </a:p>
          </p:txBody>
        </p:sp>
        <p:sp>
          <p:nvSpPr>
            <p:cNvPr id="332700" name="Freeform 2972"/>
            <p:cNvSpPr>
              <a:spLocks/>
            </p:cNvSpPr>
            <p:nvPr/>
          </p:nvSpPr>
          <p:spPr bwMode="auto">
            <a:xfrm>
              <a:off x="2429" y="2602"/>
              <a:ext cx="1218" cy="66"/>
            </a:xfrm>
            <a:custGeom>
              <a:avLst/>
              <a:gdLst/>
              <a:ahLst/>
              <a:cxnLst>
                <a:cxn ang="0">
                  <a:pos x="0" y="66"/>
                </a:cxn>
                <a:cxn ang="0">
                  <a:pos x="606" y="0"/>
                </a:cxn>
                <a:cxn ang="0">
                  <a:pos x="1218" y="30"/>
                </a:cxn>
              </a:cxnLst>
              <a:rect l="0" t="0" r="r" b="b"/>
              <a:pathLst>
                <a:path w="1218" h="66">
                  <a:moveTo>
                    <a:pt x="0" y="66"/>
                  </a:moveTo>
                  <a:lnTo>
                    <a:pt x="606" y="0"/>
                  </a:lnTo>
                  <a:lnTo>
                    <a:pt x="1218" y="30"/>
                  </a:lnTo>
                </a:path>
              </a:pathLst>
            </a:custGeom>
            <a:noFill/>
            <a:ln w="47625" cap="flat">
              <a:solidFill>
                <a:srgbClr val="000000"/>
              </a:solidFill>
              <a:prstDash val="solid"/>
              <a:miter lim="800000"/>
              <a:headEnd/>
              <a:tailEnd/>
            </a:ln>
          </p:spPr>
          <p:txBody>
            <a:bodyPr/>
            <a:lstStyle/>
            <a:p>
              <a:endParaRPr lang="fr-CH"/>
            </a:p>
          </p:txBody>
        </p:sp>
        <p:sp>
          <p:nvSpPr>
            <p:cNvPr id="332701" name="Rectangle 2973"/>
            <p:cNvSpPr>
              <a:spLocks noChangeArrowheads="1"/>
            </p:cNvSpPr>
            <p:nvPr/>
          </p:nvSpPr>
          <p:spPr bwMode="auto">
            <a:xfrm>
              <a:off x="3623" y="2608"/>
              <a:ext cx="48" cy="48"/>
            </a:xfrm>
            <a:prstGeom prst="rect">
              <a:avLst/>
            </a:prstGeom>
            <a:solidFill>
              <a:srgbClr val="000000"/>
            </a:solidFill>
            <a:ln w="9525">
              <a:solidFill>
                <a:srgbClr val="000000"/>
              </a:solidFill>
              <a:miter lim="800000"/>
              <a:headEnd/>
              <a:tailEnd/>
            </a:ln>
          </p:spPr>
          <p:txBody>
            <a:bodyPr/>
            <a:lstStyle/>
            <a:p>
              <a:endParaRPr lang="fr-CH"/>
            </a:p>
          </p:txBody>
        </p:sp>
        <p:sp>
          <p:nvSpPr>
            <p:cNvPr id="332702" name="Rectangle 2974"/>
            <p:cNvSpPr>
              <a:spLocks noChangeArrowheads="1"/>
            </p:cNvSpPr>
            <p:nvPr/>
          </p:nvSpPr>
          <p:spPr bwMode="auto">
            <a:xfrm>
              <a:off x="3017" y="2578"/>
              <a:ext cx="48" cy="48"/>
            </a:xfrm>
            <a:prstGeom prst="rect">
              <a:avLst/>
            </a:prstGeom>
            <a:solidFill>
              <a:srgbClr val="000000"/>
            </a:solidFill>
            <a:ln w="9525">
              <a:solidFill>
                <a:srgbClr val="000000"/>
              </a:solidFill>
              <a:miter lim="800000"/>
              <a:headEnd/>
              <a:tailEnd/>
            </a:ln>
          </p:spPr>
          <p:txBody>
            <a:bodyPr/>
            <a:lstStyle/>
            <a:p>
              <a:endParaRPr lang="fr-CH"/>
            </a:p>
          </p:txBody>
        </p:sp>
        <p:sp>
          <p:nvSpPr>
            <p:cNvPr id="332703" name="Rectangle 2975"/>
            <p:cNvSpPr>
              <a:spLocks noChangeArrowheads="1"/>
            </p:cNvSpPr>
            <p:nvPr/>
          </p:nvSpPr>
          <p:spPr bwMode="auto">
            <a:xfrm>
              <a:off x="2405" y="2644"/>
              <a:ext cx="48" cy="48"/>
            </a:xfrm>
            <a:prstGeom prst="rect">
              <a:avLst/>
            </a:prstGeom>
            <a:solidFill>
              <a:srgbClr val="000000"/>
            </a:solidFill>
            <a:ln w="9525">
              <a:solidFill>
                <a:srgbClr val="000000"/>
              </a:solidFill>
              <a:miter lim="800000"/>
              <a:headEnd/>
              <a:tailEnd/>
            </a:ln>
          </p:spPr>
          <p:txBody>
            <a:bodyPr/>
            <a:lstStyle/>
            <a:p>
              <a:endParaRPr lang="fr-CH"/>
            </a:p>
          </p:txBody>
        </p:sp>
        <p:sp>
          <p:nvSpPr>
            <p:cNvPr id="332704" name="Line 2976"/>
            <p:cNvSpPr>
              <a:spLocks noChangeShapeType="1"/>
            </p:cNvSpPr>
            <p:nvPr/>
          </p:nvSpPr>
          <p:spPr bwMode="auto">
            <a:xfrm>
              <a:off x="1865" y="2968"/>
              <a:ext cx="2346" cy="1"/>
            </a:xfrm>
            <a:prstGeom prst="line">
              <a:avLst/>
            </a:prstGeom>
            <a:noFill/>
            <a:ln w="9525">
              <a:solidFill>
                <a:srgbClr val="000000"/>
              </a:solidFill>
              <a:round/>
              <a:headEnd/>
              <a:tailEnd/>
            </a:ln>
          </p:spPr>
          <p:txBody>
            <a:bodyPr/>
            <a:lstStyle/>
            <a:p>
              <a:endParaRPr lang="fr-CH"/>
            </a:p>
          </p:txBody>
        </p:sp>
        <p:sp>
          <p:nvSpPr>
            <p:cNvPr id="332705" name="Rectangle 2977"/>
            <p:cNvSpPr>
              <a:spLocks noChangeArrowheads="1"/>
            </p:cNvSpPr>
            <p:nvPr/>
          </p:nvSpPr>
          <p:spPr bwMode="auto">
            <a:xfrm rot="16200000">
              <a:off x="1237" y="2085"/>
              <a:ext cx="862" cy="144"/>
            </a:xfrm>
            <a:prstGeom prst="rect">
              <a:avLst/>
            </a:prstGeom>
            <a:noFill/>
            <a:ln w="9525" algn="ctr">
              <a:noFill/>
              <a:miter lim="800000"/>
              <a:headEnd/>
              <a:tailEnd/>
            </a:ln>
            <a:effectLst/>
          </p:spPr>
          <p:txBody>
            <a:bodyPr wrap="none" lIns="0" tIns="0" rIns="0" bIns="0">
              <a:spAutoFit/>
            </a:bodyPr>
            <a:lstStyle/>
            <a:p>
              <a:pPr>
                <a:lnSpc>
                  <a:spcPct val="100000"/>
                </a:lnSpc>
                <a:spcBef>
                  <a:spcPct val="0"/>
                </a:spcBef>
                <a:buClrTx/>
                <a:buSzTx/>
                <a:buFontTx/>
                <a:buNone/>
              </a:pPr>
              <a:r>
                <a:rPr lang="fr-CH" sz="1500">
                  <a:solidFill>
                    <a:srgbClr val="000000"/>
                  </a:solidFill>
                  <a:sym typeface="Symbol" pitchFamily="18" charset="2"/>
                </a:rPr>
                <a:t></a:t>
              </a:r>
              <a:r>
                <a:rPr lang="fr-CH" sz="1500">
                  <a:solidFill>
                    <a:srgbClr val="000000"/>
                  </a:solidFill>
                </a:rPr>
                <a:t>S (mean ± SD)</a:t>
              </a:r>
            </a:p>
          </p:txBody>
        </p:sp>
        <p:sp>
          <p:nvSpPr>
            <p:cNvPr id="332706" name="Text Box 2978"/>
            <p:cNvSpPr txBox="1">
              <a:spLocks noChangeArrowheads="1"/>
            </p:cNvSpPr>
            <p:nvPr/>
          </p:nvSpPr>
          <p:spPr bwMode="auto">
            <a:xfrm>
              <a:off x="2389" y="1570"/>
              <a:ext cx="491" cy="442"/>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r>
                <a:rPr lang="fr-CH" sz="4000" b="1"/>
                <a:t>***</a:t>
              </a:r>
            </a:p>
          </p:txBody>
        </p:sp>
        <p:sp>
          <p:nvSpPr>
            <p:cNvPr id="332707" name="Text Box 2979"/>
            <p:cNvSpPr txBox="1">
              <a:spLocks noChangeArrowheads="1"/>
            </p:cNvSpPr>
            <p:nvPr/>
          </p:nvSpPr>
          <p:spPr bwMode="auto">
            <a:xfrm>
              <a:off x="3167" y="1616"/>
              <a:ext cx="303" cy="25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r>
                <a:rPr lang="fr-CH" sz="2000" b="1"/>
                <a:t>ns</a:t>
              </a:r>
            </a:p>
          </p:txBody>
        </p:sp>
      </p:grpSp>
      <p:grpSp>
        <p:nvGrpSpPr>
          <p:cNvPr id="332708" name="Group 2980"/>
          <p:cNvGrpSpPr>
            <a:grpSpLocks/>
          </p:cNvGrpSpPr>
          <p:nvPr/>
        </p:nvGrpSpPr>
        <p:grpSpPr bwMode="auto">
          <a:xfrm>
            <a:off x="26500138" y="24811038"/>
            <a:ext cx="4562475" cy="3781425"/>
            <a:chOff x="1451" y="799"/>
            <a:chExt cx="2874" cy="2382"/>
          </a:xfrm>
        </p:grpSpPr>
        <p:sp>
          <p:nvSpPr>
            <p:cNvPr id="332709" name="AutoShape 2981"/>
            <p:cNvSpPr>
              <a:spLocks noChangeAspect="1" noChangeArrowheads="1" noTextEdit="1"/>
            </p:cNvSpPr>
            <p:nvPr/>
          </p:nvSpPr>
          <p:spPr bwMode="auto">
            <a:xfrm>
              <a:off x="1451" y="850"/>
              <a:ext cx="2857" cy="2331"/>
            </a:xfrm>
            <a:prstGeom prst="rect">
              <a:avLst/>
            </a:prstGeom>
            <a:noFill/>
            <a:ln w="9525">
              <a:noFill/>
              <a:miter lim="800000"/>
              <a:headEnd/>
              <a:tailEnd/>
            </a:ln>
          </p:spPr>
          <p:txBody>
            <a:bodyPr/>
            <a:lstStyle/>
            <a:p>
              <a:endParaRPr lang="fr-CH"/>
            </a:p>
          </p:txBody>
        </p:sp>
        <p:sp>
          <p:nvSpPr>
            <p:cNvPr id="332710" name="Rectangle 2982"/>
            <p:cNvSpPr>
              <a:spLocks noChangeArrowheads="1"/>
            </p:cNvSpPr>
            <p:nvPr/>
          </p:nvSpPr>
          <p:spPr bwMode="auto">
            <a:xfrm>
              <a:off x="1451" y="850"/>
              <a:ext cx="2874" cy="2298"/>
            </a:xfrm>
            <a:prstGeom prst="rect">
              <a:avLst/>
            </a:prstGeom>
            <a:solidFill>
              <a:srgbClr val="FFFFFF"/>
            </a:solidFill>
            <a:ln w="9525">
              <a:solidFill>
                <a:srgbClr val="FFFFFF"/>
              </a:solidFill>
              <a:miter lim="800000"/>
              <a:headEnd/>
              <a:tailEnd/>
            </a:ln>
          </p:spPr>
          <p:txBody>
            <a:bodyPr/>
            <a:lstStyle/>
            <a:p>
              <a:endParaRPr lang="fr-CH"/>
            </a:p>
          </p:txBody>
        </p:sp>
        <p:sp>
          <p:nvSpPr>
            <p:cNvPr id="332711" name="Rectangle 2983"/>
            <p:cNvSpPr>
              <a:spLocks noChangeArrowheads="1"/>
            </p:cNvSpPr>
            <p:nvPr/>
          </p:nvSpPr>
          <p:spPr bwMode="auto">
            <a:xfrm>
              <a:off x="1451" y="850"/>
              <a:ext cx="2874" cy="2298"/>
            </a:xfrm>
            <a:prstGeom prst="rect">
              <a:avLst/>
            </a:prstGeom>
            <a:solidFill>
              <a:srgbClr val="FFFFFF"/>
            </a:solidFill>
            <a:ln w="9525">
              <a:solidFill>
                <a:srgbClr val="FFFFFF"/>
              </a:solidFill>
              <a:miter lim="800000"/>
              <a:headEnd/>
              <a:tailEnd/>
            </a:ln>
          </p:spPr>
          <p:txBody>
            <a:bodyPr/>
            <a:lstStyle/>
            <a:p>
              <a:endParaRPr lang="fr-CH"/>
            </a:p>
          </p:txBody>
        </p:sp>
        <p:sp>
          <p:nvSpPr>
            <p:cNvPr id="332712" name="Rectangle 2984"/>
            <p:cNvSpPr>
              <a:spLocks noChangeArrowheads="1"/>
            </p:cNvSpPr>
            <p:nvPr/>
          </p:nvSpPr>
          <p:spPr bwMode="auto">
            <a:xfrm>
              <a:off x="2873" y="799"/>
              <a:ext cx="331" cy="202"/>
            </a:xfrm>
            <a:prstGeom prst="rect">
              <a:avLst/>
            </a:prstGeom>
            <a:noFill/>
            <a:ln w="9525" algn="ctr">
              <a:noFill/>
              <a:miter lim="800000"/>
              <a:headEnd/>
              <a:tailEnd/>
            </a:ln>
            <a:effectLst/>
          </p:spPr>
          <p:txBody>
            <a:bodyPr wrap="none" lIns="0" tIns="0" rIns="0" bIns="0">
              <a:spAutoFit/>
            </a:bodyPr>
            <a:lstStyle/>
            <a:p>
              <a:pPr>
                <a:lnSpc>
                  <a:spcPct val="100000"/>
                </a:lnSpc>
                <a:spcBef>
                  <a:spcPct val="0"/>
                </a:spcBef>
                <a:buClrTx/>
                <a:buSzTx/>
                <a:buFontTx/>
                <a:buNone/>
              </a:pPr>
              <a:r>
                <a:rPr lang="fr-CH" sz="2100">
                  <a:solidFill>
                    <a:srgbClr val="000000"/>
                  </a:solidFill>
                </a:rPr>
                <a:t>&gt; 64</a:t>
              </a:r>
            </a:p>
          </p:txBody>
        </p:sp>
        <p:sp>
          <p:nvSpPr>
            <p:cNvPr id="332713" name="Rectangle 2985"/>
            <p:cNvSpPr>
              <a:spLocks noChangeArrowheads="1"/>
            </p:cNvSpPr>
            <p:nvPr/>
          </p:nvSpPr>
          <p:spPr bwMode="auto">
            <a:xfrm>
              <a:off x="3402" y="3004"/>
              <a:ext cx="473" cy="115"/>
            </a:xfrm>
            <a:prstGeom prst="rect">
              <a:avLst/>
            </a:prstGeom>
            <a:noFill/>
            <a:ln w="9525">
              <a:noFill/>
              <a:miter lim="800000"/>
              <a:headEnd/>
              <a:tailEnd/>
            </a:ln>
          </p:spPr>
          <p:txBody>
            <a:bodyPr wrap="none" lIns="0" tIns="0" rIns="0" bIns="0">
              <a:spAutoFit/>
            </a:bodyPr>
            <a:lstStyle/>
            <a:p>
              <a:pPr algn="ctr">
                <a:lnSpc>
                  <a:spcPct val="100000"/>
                </a:lnSpc>
                <a:spcBef>
                  <a:spcPct val="0"/>
                </a:spcBef>
                <a:buClrTx/>
                <a:buSzTx/>
                <a:buFontTx/>
                <a:buNone/>
              </a:pPr>
              <a:r>
                <a:rPr lang="fr-CH" sz="1200">
                  <a:solidFill>
                    <a:srgbClr val="000000"/>
                  </a:solidFill>
                </a:rPr>
                <a:t>90-120 sec</a:t>
              </a:r>
              <a:endParaRPr lang="fr-CH" sz="1200"/>
            </a:p>
          </p:txBody>
        </p:sp>
        <p:sp>
          <p:nvSpPr>
            <p:cNvPr id="332714" name="Rectangle 2986"/>
            <p:cNvSpPr>
              <a:spLocks noChangeArrowheads="1"/>
            </p:cNvSpPr>
            <p:nvPr/>
          </p:nvSpPr>
          <p:spPr bwMode="auto">
            <a:xfrm>
              <a:off x="2849" y="3004"/>
              <a:ext cx="367" cy="115"/>
            </a:xfrm>
            <a:prstGeom prst="rect">
              <a:avLst/>
            </a:prstGeom>
            <a:noFill/>
            <a:ln w="9525">
              <a:noFill/>
              <a:miter lim="800000"/>
              <a:headEnd/>
              <a:tailEnd/>
            </a:ln>
          </p:spPr>
          <p:txBody>
            <a:bodyPr wrap="none" lIns="0" tIns="0" rIns="0" bIns="0">
              <a:spAutoFit/>
            </a:bodyPr>
            <a:lstStyle/>
            <a:p>
              <a:pPr algn="ctr">
                <a:lnSpc>
                  <a:spcPct val="100000"/>
                </a:lnSpc>
                <a:spcBef>
                  <a:spcPct val="0"/>
                </a:spcBef>
                <a:buClrTx/>
                <a:buSzTx/>
                <a:buFontTx/>
                <a:buNone/>
              </a:pPr>
              <a:r>
                <a:rPr lang="fr-CH" sz="1200">
                  <a:solidFill>
                    <a:srgbClr val="000000"/>
                  </a:solidFill>
                </a:rPr>
                <a:t>0-30 sec</a:t>
              </a:r>
              <a:endParaRPr lang="fr-CH" sz="1200"/>
            </a:p>
          </p:txBody>
        </p:sp>
        <p:sp>
          <p:nvSpPr>
            <p:cNvPr id="332715" name="Rectangle 2987"/>
            <p:cNvSpPr>
              <a:spLocks noChangeArrowheads="1"/>
            </p:cNvSpPr>
            <p:nvPr/>
          </p:nvSpPr>
          <p:spPr bwMode="auto">
            <a:xfrm>
              <a:off x="2244" y="3004"/>
              <a:ext cx="366" cy="115"/>
            </a:xfrm>
            <a:prstGeom prst="rect">
              <a:avLst/>
            </a:prstGeom>
            <a:noFill/>
            <a:ln w="9525">
              <a:noFill/>
              <a:miter lim="800000"/>
              <a:headEnd/>
              <a:tailEnd/>
            </a:ln>
          </p:spPr>
          <p:txBody>
            <a:bodyPr wrap="none" lIns="0" tIns="0" rIns="0" bIns="0">
              <a:spAutoFit/>
            </a:bodyPr>
            <a:lstStyle/>
            <a:p>
              <a:pPr algn="ctr">
                <a:lnSpc>
                  <a:spcPct val="100000"/>
                </a:lnSpc>
                <a:spcBef>
                  <a:spcPct val="0"/>
                </a:spcBef>
                <a:buClrTx/>
                <a:buSzTx/>
                <a:buFontTx/>
                <a:buNone/>
              </a:pPr>
              <a:r>
                <a:rPr lang="fr-CH" sz="1200">
                  <a:solidFill>
                    <a:srgbClr val="000000"/>
                  </a:solidFill>
                </a:rPr>
                <a:t>Baseline</a:t>
              </a:r>
              <a:endParaRPr lang="fr-CH" sz="1200"/>
            </a:p>
          </p:txBody>
        </p:sp>
        <p:sp>
          <p:nvSpPr>
            <p:cNvPr id="332716" name="Rectangle 2988"/>
            <p:cNvSpPr>
              <a:spLocks noChangeArrowheads="1"/>
            </p:cNvSpPr>
            <p:nvPr/>
          </p:nvSpPr>
          <p:spPr bwMode="auto">
            <a:xfrm>
              <a:off x="1751" y="1090"/>
              <a:ext cx="72"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10</a:t>
              </a:r>
              <a:endParaRPr lang="fr-CH" sz="1800"/>
            </a:p>
          </p:txBody>
        </p:sp>
        <p:sp>
          <p:nvSpPr>
            <p:cNvPr id="332717" name="Rectangle 2989"/>
            <p:cNvSpPr>
              <a:spLocks noChangeArrowheads="1"/>
            </p:cNvSpPr>
            <p:nvPr/>
          </p:nvSpPr>
          <p:spPr bwMode="auto">
            <a:xfrm>
              <a:off x="1787" y="1270"/>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9</a:t>
              </a:r>
              <a:endParaRPr lang="fr-CH" sz="1800"/>
            </a:p>
          </p:txBody>
        </p:sp>
        <p:sp>
          <p:nvSpPr>
            <p:cNvPr id="332718" name="Rectangle 2990"/>
            <p:cNvSpPr>
              <a:spLocks noChangeArrowheads="1"/>
            </p:cNvSpPr>
            <p:nvPr/>
          </p:nvSpPr>
          <p:spPr bwMode="auto">
            <a:xfrm>
              <a:off x="1787" y="1456"/>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8</a:t>
              </a:r>
              <a:endParaRPr lang="fr-CH" sz="1800"/>
            </a:p>
          </p:txBody>
        </p:sp>
        <p:sp>
          <p:nvSpPr>
            <p:cNvPr id="332719" name="Rectangle 2991"/>
            <p:cNvSpPr>
              <a:spLocks noChangeArrowheads="1"/>
            </p:cNvSpPr>
            <p:nvPr/>
          </p:nvSpPr>
          <p:spPr bwMode="auto">
            <a:xfrm>
              <a:off x="1787" y="1642"/>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7</a:t>
              </a:r>
              <a:endParaRPr lang="fr-CH" sz="1800"/>
            </a:p>
          </p:txBody>
        </p:sp>
        <p:sp>
          <p:nvSpPr>
            <p:cNvPr id="332720" name="Rectangle 2992"/>
            <p:cNvSpPr>
              <a:spLocks noChangeArrowheads="1"/>
            </p:cNvSpPr>
            <p:nvPr/>
          </p:nvSpPr>
          <p:spPr bwMode="auto">
            <a:xfrm>
              <a:off x="1787" y="1828"/>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6</a:t>
              </a:r>
              <a:endParaRPr lang="fr-CH" sz="1800"/>
            </a:p>
          </p:txBody>
        </p:sp>
        <p:sp>
          <p:nvSpPr>
            <p:cNvPr id="332721" name="Rectangle 2993"/>
            <p:cNvSpPr>
              <a:spLocks noChangeArrowheads="1"/>
            </p:cNvSpPr>
            <p:nvPr/>
          </p:nvSpPr>
          <p:spPr bwMode="auto">
            <a:xfrm>
              <a:off x="1787" y="2008"/>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5</a:t>
              </a:r>
              <a:endParaRPr lang="fr-CH" sz="1800"/>
            </a:p>
          </p:txBody>
        </p:sp>
        <p:sp>
          <p:nvSpPr>
            <p:cNvPr id="332722" name="Rectangle 2994"/>
            <p:cNvSpPr>
              <a:spLocks noChangeArrowheads="1"/>
            </p:cNvSpPr>
            <p:nvPr/>
          </p:nvSpPr>
          <p:spPr bwMode="auto">
            <a:xfrm>
              <a:off x="1787" y="2194"/>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4</a:t>
              </a:r>
              <a:endParaRPr lang="fr-CH" sz="1800"/>
            </a:p>
          </p:txBody>
        </p:sp>
        <p:sp>
          <p:nvSpPr>
            <p:cNvPr id="332723" name="Rectangle 2995"/>
            <p:cNvSpPr>
              <a:spLocks noChangeArrowheads="1"/>
            </p:cNvSpPr>
            <p:nvPr/>
          </p:nvSpPr>
          <p:spPr bwMode="auto">
            <a:xfrm>
              <a:off x="1787" y="2380"/>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3</a:t>
              </a:r>
              <a:endParaRPr lang="fr-CH" sz="1800"/>
            </a:p>
          </p:txBody>
        </p:sp>
        <p:sp>
          <p:nvSpPr>
            <p:cNvPr id="332724" name="Rectangle 2996"/>
            <p:cNvSpPr>
              <a:spLocks noChangeArrowheads="1"/>
            </p:cNvSpPr>
            <p:nvPr/>
          </p:nvSpPr>
          <p:spPr bwMode="auto">
            <a:xfrm>
              <a:off x="1787" y="2566"/>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2</a:t>
              </a:r>
              <a:endParaRPr lang="fr-CH" sz="1800"/>
            </a:p>
          </p:txBody>
        </p:sp>
        <p:sp>
          <p:nvSpPr>
            <p:cNvPr id="332725" name="Rectangle 2997"/>
            <p:cNvSpPr>
              <a:spLocks noChangeArrowheads="1"/>
            </p:cNvSpPr>
            <p:nvPr/>
          </p:nvSpPr>
          <p:spPr bwMode="auto">
            <a:xfrm>
              <a:off x="1787" y="2752"/>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1</a:t>
              </a:r>
              <a:endParaRPr lang="fr-CH" sz="1800"/>
            </a:p>
          </p:txBody>
        </p:sp>
        <p:sp>
          <p:nvSpPr>
            <p:cNvPr id="332726" name="Rectangle 2998"/>
            <p:cNvSpPr>
              <a:spLocks noChangeArrowheads="1"/>
            </p:cNvSpPr>
            <p:nvPr/>
          </p:nvSpPr>
          <p:spPr bwMode="auto">
            <a:xfrm>
              <a:off x="1787" y="2902"/>
              <a:ext cx="36" cy="77"/>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fr-CH" sz="800">
                  <a:solidFill>
                    <a:srgbClr val="000000"/>
                  </a:solidFill>
                </a:rPr>
                <a:t>0</a:t>
              </a:r>
              <a:endParaRPr lang="fr-CH" sz="1800"/>
            </a:p>
          </p:txBody>
        </p:sp>
        <p:sp>
          <p:nvSpPr>
            <p:cNvPr id="332727" name="Freeform 2999"/>
            <p:cNvSpPr>
              <a:spLocks noEditPoints="1"/>
            </p:cNvSpPr>
            <p:nvPr/>
          </p:nvSpPr>
          <p:spPr bwMode="auto">
            <a:xfrm>
              <a:off x="1847" y="1120"/>
              <a:ext cx="18" cy="1848"/>
            </a:xfrm>
            <a:custGeom>
              <a:avLst/>
              <a:gdLst/>
              <a:ahLst/>
              <a:cxnLst>
                <a:cxn ang="0">
                  <a:pos x="0" y="0"/>
                </a:cxn>
                <a:cxn ang="0">
                  <a:pos x="18" y="0"/>
                </a:cxn>
                <a:cxn ang="0">
                  <a:pos x="0" y="186"/>
                </a:cxn>
                <a:cxn ang="0">
                  <a:pos x="18" y="186"/>
                </a:cxn>
                <a:cxn ang="0">
                  <a:pos x="0" y="372"/>
                </a:cxn>
                <a:cxn ang="0">
                  <a:pos x="18" y="372"/>
                </a:cxn>
                <a:cxn ang="0">
                  <a:pos x="0" y="552"/>
                </a:cxn>
                <a:cxn ang="0">
                  <a:pos x="18" y="552"/>
                </a:cxn>
                <a:cxn ang="0">
                  <a:pos x="0" y="738"/>
                </a:cxn>
                <a:cxn ang="0">
                  <a:pos x="18" y="738"/>
                </a:cxn>
                <a:cxn ang="0">
                  <a:pos x="0" y="924"/>
                </a:cxn>
                <a:cxn ang="0">
                  <a:pos x="18" y="924"/>
                </a:cxn>
                <a:cxn ang="0">
                  <a:pos x="0" y="1110"/>
                </a:cxn>
                <a:cxn ang="0">
                  <a:pos x="18" y="1110"/>
                </a:cxn>
                <a:cxn ang="0">
                  <a:pos x="0" y="1296"/>
                </a:cxn>
                <a:cxn ang="0">
                  <a:pos x="18" y="1296"/>
                </a:cxn>
                <a:cxn ang="0">
                  <a:pos x="0" y="1476"/>
                </a:cxn>
                <a:cxn ang="0">
                  <a:pos x="18" y="1476"/>
                </a:cxn>
                <a:cxn ang="0">
                  <a:pos x="0" y="1662"/>
                </a:cxn>
                <a:cxn ang="0">
                  <a:pos x="18" y="1662"/>
                </a:cxn>
                <a:cxn ang="0">
                  <a:pos x="0" y="1848"/>
                </a:cxn>
                <a:cxn ang="0">
                  <a:pos x="18" y="1848"/>
                </a:cxn>
              </a:cxnLst>
              <a:rect l="0" t="0" r="r" b="b"/>
              <a:pathLst>
                <a:path w="18" h="1848">
                  <a:moveTo>
                    <a:pt x="0" y="0"/>
                  </a:moveTo>
                  <a:lnTo>
                    <a:pt x="18" y="0"/>
                  </a:lnTo>
                  <a:moveTo>
                    <a:pt x="0" y="186"/>
                  </a:moveTo>
                  <a:lnTo>
                    <a:pt x="18" y="186"/>
                  </a:lnTo>
                  <a:moveTo>
                    <a:pt x="0" y="372"/>
                  </a:moveTo>
                  <a:lnTo>
                    <a:pt x="18" y="372"/>
                  </a:lnTo>
                  <a:moveTo>
                    <a:pt x="0" y="552"/>
                  </a:moveTo>
                  <a:lnTo>
                    <a:pt x="18" y="552"/>
                  </a:lnTo>
                  <a:moveTo>
                    <a:pt x="0" y="738"/>
                  </a:moveTo>
                  <a:lnTo>
                    <a:pt x="18" y="738"/>
                  </a:lnTo>
                  <a:moveTo>
                    <a:pt x="0" y="924"/>
                  </a:moveTo>
                  <a:lnTo>
                    <a:pt x="18" y="924"/>
                  </a:lnTo>
                  <a:moveTo>
                    <a:pt x="0" y="1110"/>
                  </a:moveTo>
                  <a:lnTo>
                    <a:pt x="18" y="1110"/>
                  </a:lnTo>
                  <a:moveTo>
                    <a:pt x="0" y="1296"/>
                  </a:moveTo>
                  <a:lnTo>
                    <a:pt x="18" y="1296"/>
                  </a:lnTo>
                  <a:moveTo>
                    <a:pt x="0" y="1476"/>
                  </a:moveTo>
                  <a:lnTo>
                    <a:pt x="18" y="1476"/>
                  </a:lnTo>
                  <a:moveTo>
                    <a:pt x="0" y="1662"/>
                  </a:moveTo>
                  <a:lnTo>
                    <a:pt x="18" y="1662"/>
                  </a:lnTo>
                  <a:moveTo>
                    <a:pt x="0" y="1848"/>
                  </a:moveTo>
                  <a:lnTo>
                    <a:pt x="18" y="1848"/>
                  </a:lnTo>
                </a:path>
              </a:pathLst>
            </a:custGeom>
            <a:noFill/>
            <a:ln w="28575" cap="flat">
              <a:solidFill>
                <a:srgbClr val="000000"/>
              </a:solidFill>
              <a:prstDash val="solid"/>
              <a:miter lim="800000"/>
              <a:headEnd/>
              <a:tailEnd/>
            </a:ln>
          </p:spPr>
          <p:txBody>
            <a:bodyPr/>
            <a:lstStyle/>
            <a:p>
              <a:endParaRPr lang="fr-CH"/>
            </a:p>
          </p:txBody>
        </p:sp>
        <p:sp>
          <p:nvSpPr>
            <p:cNvPr id="332728" name="Freeform 3000"/>
            <p:cNvSpPr>
              <a:spLocks noEditPoints="1"/>
            </p:cNvSpPr>
            <p:nvPr/>
          </p:nvSpPr>
          <p:spPr bwMode="auto">
            <a:xfrm>
              <a:off x="2429" y="2968"/>
              <a:ext cx="1218" cy="18"/>
            </a:xfrm>
            <a:custGeom>
              <a:avLst/>
              <a:gdLst/>
              <a:ahLst/>
              <a:cxnLst>
                <a:cxn ang="0">
                  <a:pos x="1218" y="0"/>
                </a:cxn>
                <a:cxn ang="0">
                  <a:pos x="1218" y="18"/>
                </a:cxn>
                <a:cxn ang="0">
                  <a:pos x="612" y="0"/>
                </a:cxn>
                <a:cxn ang="0">
                  <a:pos x="612" y="18"/>
                </a:cxn>
                <a:cxn ang="0">
                  <a:pos x="0" y="0"/>
                </a:cxn>
                <a:cxn ang="0">
                  <a:pos x="0" y="18"/>
                </a:cxn>
              </a:cxnLst>
              <a:rect l="0" t="0" r="r" b="b"/>
              <a:pathLst>
                <a:path w="1218" h="18">
                  <a:moveTo>
                    <a:pt x="1218" y="0"/>
                  </a:moveTo>
                  <a:lnTo>
                    <a:pt x="1218" y="18"/>
                  </a:lnTo>
                  <a:moveTo>
                    <a:pt x="612" y="0"/>
                  </a:moveTo>
                  <a:lnTo>
                    <a:pt x="612" y="18"/>
                  </a:lnTo>
                  <a:moveTo>
                    <a:pt x="0" y="0"/>
                  </a:moveTo>
                  <a:lnTo>
                    <a:pt x="0" y="18"/>
                  </a:lnTo>
                </a:path>
              </a:pathLst>
            </a:custGeom>
            <a:noFill/>
            <a:ln w="28575" cap="flat">
              <a:solidFill>
                <a:srgbClr val="000000"/>
              </a:solidFill>
              <a:prstDash val="solid"/>
              <a:miter lim="800000"/>
              <a:headEnd/>
              <a:tailEnd/>
            </a:ln>
          </p:spPr>
          <p:txBody>
            <a:bodyPr/>
            <a:lstStyle/>
            <a:p>
              <a:endParaRPr lang="fr-CH"/>
            </a:p>
          </p:txBody>
        </p:sp>
        <p:sp>
          <p:nvSpPr>
            <p:cNvPr id="332729" name="Rectangle 3001"/>
            <p:cNvSpPr>
              <a:spLocks noChangeArrowheads="1"/>
            </p:cNvSpPr>
            <p:nvPr/>
          </p:nvSpPr>
          <p:spPr bwMode="auto">
            <a:xfrm>
              <a:off x="1865" y="1120"/>
              <a:ext cx="2346" cy="1848"/>
            </a:xfrm>
            <a:prstGeom prst="rect">
              <a:avLst/>
            </a:prstGeom>
            <a:solidFill>
              <a:srgbClr val="FFC269"/>
            </a:solidFill>
            <a:ln w="9525">
              <a:solidFill>
                <a:srgbClr val="FFFFFF"/>
              </a:solidFill>
              <a:miter lim="800000"/>
              <a:headEnd/>
              <a:tailEnd/>
            </a:ln>
          </p:spPr>
          <p:txBody>
            <a:bodyPr/>
            <a:lstStyle/>
            <a:p>
              <a:endParaRPr lang="fr-CH"/>
            </a:p>
          </p:txBody>
        </p:sp>
        <p:sp>
          <p:nvSpPr>
            <p:cNvPr id="332730" name="Rectangle 3002"/>
            <p:cNvSpPr>
              <a:spLocks noChangeArrowheads="1"/>
            </p:cNvSpPr>
            <p:nvPr/>
          </p:nvSpPr>
          <p:spPr bwMode="auto">
            <a:xfrm>
              <a:off x="1865" y="1120"/>
              <a:ext cx="2346" cy="1848"/>
            </a:xfrm>
            <a:prstGeom prst="rect">
              <a:avLst/>
            </a:prstGeom>
            <a:noFill/>
            <a:ln w="9525">
              <a:solidFill>
                <a:srgbClr val="000000"/>
              </a:solidFill>
              <a:miter lim="800000"/>
              <a:headEnd/>
              <a:tailEnd/>
            </a:ln>
          </p:spPr>
          <p:txBody>
            <a:bodyPr/>
            <a:lstStyle/>
            <a:p>
              <a:endParaRPr lang="fr-CH"/>
            </a:p>
          </p:txBody>
        </p:sp>
        <p:sp>
          <p:nvSpPr>
            <p:cNvPr id="332731" name="Freeform 3003"/>
            <p:cNvSpPr>
              <a:spLocks noEditPoints="1"/>
            </p:cNvSpPr>
            <p:nvPr/>
          </p:nvSpPr>
          <p:spPr bwMode="auto">
            <a:xfrm>
              <a:off x="2273" y="2716"/>
              <a:ext cx="1530" cy="180"/>
            </a:xfrm>
            <a:custGeom>
              <a:avLst/>
              <a:gdLst/>
              <a:ahLst/>
              <a:cxnLst>
                <a:cxn ang="0">
                  <a:pos x="1224" y="180"/>
                </a:cxn>
                <a:cxn ang="0">
                  <a:pos x="1530" y="180"/>
                </a:cxn>
                <a:cxn ang="0">
                  <a:pos x="1374" y="0"/>
                </a:cxn>
                <a:cxn ang="0">
                  <a:pos x="1374" y="180"/>
                </a:cxn>
                <a:cxn ang="0">
                  <a:pos x="1224" y="0"/>
                </a:cxn>
                <a:cxn ang="0">
                  <a:pos x="1530" y="0"/>
                </a:cxn>
                <a:cxn ang="0">
                  <a:pos x="612" y="168"/>
                </a:cxn>
                <a:cxn ang="0">
                  <a:pos x="918" y="168"/>
                </a:cxn>
                <a:cxn ang="0">
                  <a:pos x="762" y="12"/>
                </a:cxn>
                <a:cxn ang="0">
                  <a:pos x="762" y="168"/>
                </a:cxn>
                <a:cxn ang="0">
                  <a:pos x="612" y="12"/>
                </a:cxn>
                <a:cxn ang="0">
                  <a:pos x="918" y="12"/>
                </a:cxn>
                <a:cxn ang="0">
                  <a:pos x="0" y="168"/>
                </a:cxn>
                <a:cxn ang="0">
                  <a:pos x="306" y="168"/>
                </a:cxn>
                <a:cxn ang="0">
                  <a:pos x="156" y="36"/>
                </a:cxn>
                <a:cxn ang="0">
                  <a:pos x="156" y="168"/>
                </a:cxn>
                <a:cxn ang="0">
                  <a:pos x="0" y="36"/>
                </a:cxn>
                <a:cxn ang="0">
                  <a:pos x="306" y="36"/>
                </a:cxn>
              </a:cxnLst>
              <a:rect l="0" t="0" r="r" b="b"/>
              <a:pathLst>
                <a:path w="1530" h="180">
                  <a:moveTo>
                    <a:pt x="1224" y="180"/>
                  </a:moveTo>
                  <a:lnTo>
                    <a:pt x="1530" y="180"/>
                  </a:lnTo>
                  <a:moveTo>
                    <a:pt x="1374" y="0"/>
                  </a:moveTo>
                  <a:lnTo>
                    <a:pt x="1374" y="180"/>
                  </a:lnTo>
                  <a:moveTo>
                    <a:pt x="1224" y="0"/>
                  </a:moveTo>
                  <a:lnTo>
                    <a:pt x="1530" y="0"/>
                  </a:lnTo>
                  <a:moveTo>
                    <a:pt x="612" y="168"/>
                  </a:moveTo>
                  <a:lnTo>
                    <a:pt x="918" y="168"/>
                  </a:lnTo>
                  <a:moveTo>
                    <a:pt x="762" y="12"/>
                  </a:moveTo>
                  <a:lnTo>
                    <a:pt x="762" y="168"/>
                  </a:lnTo>
                  <a:moveTo>
                    <a:pt x="612" y="12"/>
                  </a:moveTo>
                  <a:lnTo>
                    <a:pt x="918" y="12"/>
                  </a:lnTo>
                  <a:moveTo>
                    <a:pt x="0" y="168"/>
                  </a:moveTo>
                  <a:lnTo>
                    <a:pt x="306" y="168"/>
                  </a:lnTo>
                  <a:moveTo>
                    <a:pt x="156" y="36"/>
                  </a:moveTo>
                  <a:lnTo>
                    <a:pt x="156" y="168"/>
                  </a:lnTo>
                  <a:moveTo>
                    <a:pt x="0" y="36"/>
                  </a:moveTo>
                  <a:lnTo>
                    <a:pt x="306" y="36"/>
                  </a:lnTo>
                </a:path>
              </a:pathLst>
            </a:custGeom>
            <a:noFill/>
            <a:ln w="47625" cap="flat">
              <a:solidFill>
                <a:srgbClr val="000000"/>
              </a:solidFill>
              <a:prstDash val="solid"/>
              <a:miter lim="800000"/>
              <a:headEnd/>
              <a:tailEnd/>
            </a:ln>
          </p:spPr>
          <p:txBody>
            <a:bodyPr/>
            <a:lstStyle/>
            <a:p>
              <a:endParaRPr lang="fr-CH"/>
            </a:p>
          </p:txBody>
        </p:sp>
        <p:sp>
          <p:nvSpPr>
            <p:cNvPr id="332732" name="Freeform 3004"/>
            <p:cNvSpPr>
              <a:spLocks/>
            </p:cNvSpPr>
            <p:nvPr/>
          </p:nvSpPr>
          <p:spPr bwMode="auto">
            <a:xfrm>
              <a:off x="2429" y="2806"/>
              <a:ext cx="1218" cy="12"/>
            </a:xfrm>
            <a:custGeom>
              <a:avLst/>
              <a:gdLst/>
              <a:ahLst/>
              <a:cxnLst>
                <a:cxn ang="0">
                  <a:pos x="0" y="12"/>
                </a:cxn>
                <a:cxn ang="0">
                  <a:pos x="606" y="0"/>
                </a:cxn>
                <a:cxn ang="0">
                  <a:pos x="1218" y="0"/>
                </a:cxn>
              </a:cxnLst>
              <a:rect l="0" t="0" r="r" b="b"/>
              <a:pathLst>
                <a:path w="1218" h="12">
                  <a:moveTo>
                    <a:pt x="0" y="12"/>
                  </a:moveTo>
                  <a:lnTo>
                    <a:pt x="606" y="0"/>
                  </a:lnTo>
                  <a:lnTo>
                    <a:pt x="1218" y="0"/>
                  </a:lnTo>
                </a:path>
              </a:pathLst>
            </a:custGeom>
            <a:noFill/>
            <a:ln w="47625" cap="flat">
              <a:solidFill>
                <a:srgbClr val="000000"/>
              </a:solidFill>
              <a:prstDash val="solid"/>
              <a:miter lim="800000"/>
              <a:headEnd/>
              <a:tailEnd/>
            </a:ln>
          </p:spPr>
          <p:txBody>
            <a:bodyPr/>
            <a:lstStyle/>
            <a:p>
              <a:endParaRPr lang="fr-CH"/>
            </a:p>
          </p:txBody>
        </p:sp>
        <p:sp>
          <p:nvSpPr>
            <p:cNvPr id="332733" name="Rectangle 3005"/>
            <p:cNvSpPr>
              <a:spLocks noChangeArrowheads="1"/>
            </p:cNvSpPr>
            <p:nvPr/>
          </p:nvSpPr>
          <p:spPr bwMode="auto">
            <a:xfrm>
              <a:off x="3623" y="2782"/>
              <a:ext cx="48" cy="48"/>
            </a:xfrm>
            <a:prstGeom prst="rect">
              <a:avLst/>
            </a:prstGeom>
            <a:solidFill>
              <a:srgbClr val="000000"/>
            </a:solidFill>
            <a:ln w="9525">
              <a:solidFill>
                <a:srgbClr val="000000"/>
              </a:solidFill>
              <a:miter lim="800000"/>
              <a:headEnd/>
              <a:tailEnd/>
            </a:ln>
          </p:spPr>
          <p:txBody>
            <a:bodyPr/>
            <a:lstStyle/>
            <a:p>
              <a:endParaRPr lang="fr-CH"/>
            </a:p>
          </p:txBody>
        </p:sp>
        <p:sp>
          <p:nvSpPr>
            <p:cNvPr id="332734" name="Rectangle 3006"/>
            <p:cNvSpPr>
              <a:spLocks noChangeArrowheads="1"/>
            </p:cNvSpPr>
            <p:nvPr/>
          </p:nvSpPr>
          <p:spPr bwMode="auto">
            <a:xfrm>
              <a:off x="3017" y="2782"/>
              <a:ext cx="48" cy="48"/>
            </a:xfrm>
            <a:prstGeom prst="rect">
              <a:avLst/>
            </a:prstGeom>
            <a:solidFill>
              <a:srgbClr val="000000"/>
            </a:solidFill>
            <a:ln w="9525">
              <a:solidFill>
                <a:srgbClr val="000000"/>
              </a:solidFill>
              <a:miter lim="800000"/>
              <a:headEnd/>
              <a:tailEnd/>
            </a:ln>
          </p:spPr>
          <p:txBody>
            <a:bodyPr/>
            <a:lstStyle/>
            <a:p>
              <a:endParaRPr lang="fr-CH"/>
            </a:p>
          </p:txBody>
        </p:sp>
        <p:sp>
          <p:nvSpPr>
            <p:cNvPr id="332735" name="Rectangle 3007"/>
            <p:cNvSpPr>
              <a:spLocks noChangeArrowheads="1"/>
            </p:cNvSpPr>
            <p:nvPr/>
          </p:nvSpPr>
          <p:spPr bwMode="auto">
            <a:xfrm>
              <a:off x="2405" y="2794"/>
              <a:ext cx="48" cy="48"/>
            </a:xfrm>
            <a:prstGeom prst="rect">
              <a:avLst/>
            </a:prstGeom>
            <a:solidFill>
              <a:srgbClr val="000000"/>
            </a:solidFill>
            <a:ln w="9525">
              <a:solidFill>
                <a:srgbClr val="000000"/>
              </a:solidFill>
              <a:miter lim="800000"/>
              <a:headEnd/>
              <a:tailEnd/>
            </a:ln>
          </p:spPr>
          <p:txBody>
            <a:bodyPr/>
            <a:lstStyle/>
            <a:p>
              <a:endParaRPr lang="fr-CH"/>
            </a:p>
          </p:txBody>
        </p:sp>
        <p:sp>
          <p:nvSpPr>
            <p:cNvPr id="332736" name="Line 3008"/>
            <p:cNvSpPr>
              <a:spLocks noChangeShapeType="1"/>
            </p:cNvSpPr>
            <p:nvPr/>
          </p:nvSpPr>
          <p:spPr bwMode="auto">
            <a:xfrm>
              <a:off x="1865" y="2968"/>
              <a:ext cx="2346" cy="1"/>
            </a:xfrm>
            <a:prstGeom prst="line">
              <a:avLst/>
            </a:prstGeom>
            <a:noFill/>
            <a:ln w="9525">
              <a:solidFill>
                <a:srgbClr val="000000"/>
              </a:solidFill>
              <a:round/>
              <a:headEnd/>
              <a:tailEnd/>
            </a:ln>
          </p:spPr>
          <p:txBody>
            <a:bodyPr/>
            <a:lstStyle/>
            <a:p>
              <a:endParaRPr lang="fr-CH"/>
            </a:p>
          </p:txBody>
        </p:sp>
        <p:sp>
          <p:nvSpPr>
            <p:cNvPr id="332737" name="Rectangle 3009"/>
            <p:cNvSpPr>
              <a:spLocks noChangeArrowheads="1"/>
            </p:cNvSpPr>
            <p:nvPr/>
          </p:nvSpPr>
          <p:spPr bwMode="auto">
            <a:xfrm rot="16200000">
              <a:off x="1237" y="2085"/>
              <a:ext cx="862" cy="144"/>
            </a:xfrm>
            <a:prstGeom prst="rect">
              <a:avLst/>
            </a:prstGeom>
            <a:noFill/>
            <a:ln w="9525" algn="ctr">
              <a:noFill/>
              <a:miter lim="800000"/>
              <a:headEnd/>
              <a:tailEnd/>
            </a:ln>
            <a:effectLst/>
          </p:spPr>
          <p:txBody>
            <a:bodyPr wrap="none" lIns="0" tIns="0" rIns="0" bIns="0">
              <a:spAutoFit/>
            </a:bodyPr>
            <a:lstStyle/>
            <a:p>
              <a:pPr>
                <a:lnSpc>
                  <a:spcPct val="100000"/>
                </a:lnSpc>
                <a:spcBef>
                  <a:spcPct val="0"/>
                </a:spcBef>
                <a:buClrTx/>
                <a:buSzTx/>
                <a:buFontTx/>
                <a:buNone/>
              </a:pPr>
              <a:r>
                <a:rPr lang="fr-CH" sz="1500">
                  <a:solidFill>
                    <a:srgbClr val="000000"/>
                  </a:solidFill>
                  <a:sym typeface="Symbol" pitchFamily="18" charset="2"/>
                </a:rPr>
                <a:t></a:t>
              </a:r>
              <a:r>
                <a:rPr lang="fr-CH" sz="1500">
                  <a:solidFill>
                    <a:srgbClr val="000000"/>
                  </a:solidFill>
                </a:rPr>
                <a:t>S (mean ± SD)</a:t>
              </a:r>
            </a:p>
          </p:txBody>
        </p:sp>
        <p:sp>
          <p:nvSpPr>
            <p:cNvPr id="332738" name="Text Box 3010"/>
            <p:cNvSpPr txBox="1">
              <a:spLocks noChangeArrowheads="1"/>
            </p:cNvSpPr>
            <p:nvPr/>
          </p:nvSpPr>
          <p:spPr bwMode="auto">
            <a:xfrm>
              <a:off x="3167" y="1616"/>
              <a:ext cx="303" cy="25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r>
                <a:rPr lang="fr-CH" sz="2000" b="1"/>
                <a:t>ns</a:t>
              </a:r>
            </a:p>
          </p:txBody>
        </p:sp>
        <p:sp>
          <p:nvSpPr>
            <p:cNvPr id="332739" name="Text Box 3011"/>
            <p:cNvSpPr txBox="1">
              <a:spLocks noChangeArrowheads="1"/>
            </p:cNvSpPr>
            <p:nvPr/>
          </p:nvSpPr>
          <p:spPr bwMode="auto">
            <a:xfrm>
              <a:off x="2532" y="1616"/>
              <a:ext cx="303" cy="25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r>
                <a:rPr lang="fr-CH" sz="2000" b="1"/>
                <a:t>ns</a:t>
              </a:r>
            </a:p>
          </p:txBody>
        </p:sp>
      </p:gr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Univer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099" tIns="50550" rIns="101099" bIns="50550" numCol="1" anchor="t" anchorCtr="0" compatLnSpc="1">
        <a:prstTxWarp prst="textNoShape">
          <a:avLst/>
        </a:prstTxWarp>
        <a:spAutoFit/>
      </a:bodyPr>
      <a:lstStyle>
        <a:defPPr marL="325438" marR="0" indent="-325438" algn="l" defTabSz="5260975" rtl="0" eaLnBrk="1" fontAlgn="base" latinLnBrk="0" hangingPunct="1">
          <a:lnSpc>
            <a:spcPct val="90000"/>
          </a:lnSpc>
          <a:spcBef>
            <a:spcPct val="50000"/>
          </a:spcBef>
          <a:spcAft>
            <a:spcPct val="0"/>
          </a:spcAft>
          <a:buClr>
            <a:srgbClr val="F69200"/>
          </a:buClr>
          <a:buSzPct val="75000"/>
          <a:buFont typeface="Wingdings" pitchFamily="2" charset="2"/>
          <a:buChar char="§"/>
          <a:tabLst/>
          <a:defRPr kumimoji="0" lang="en-US" sz="3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099" tIns="50550" rIns="101099" bIns="50550" numCol="1" anchor="t" anchorCtr="0" compatLnSpc="1">
        <a:prstTxWarp prst="textNoShape">
          <a:avLst/>
        </a:prstTxWarp>
        <a:spAutoFit/>
      </a:bodyPr>
      <a:lstStyle>
        <a:defPPr marL="325438" marR="0" indent="-325438" algn="l" defTabSz="5260975" rtl="0" eaLnBrk="1" fontAlgn="base" latinLnBrk="0" hangingPunct="1">
          <a:lnSpc>
            <a:spcPct val="90000"/>
          </a:lnSpc>
          <a:spcBef>
            <a:spcPct val="50000"/>
          </a:spcBef>
          <a:spcAft>
            <a:spcPct val="0"/>
          </a:spcAft>
          <a:buClr>
            <a:srgbClr val="F69200"/>
          </a:buClr>
          <a:buSzPct val="75000"/>
          <a:buFont typeface="Wingdings" pitchFamily="2" charset="2"/>
          <a:buChar char="§"/>
          <a:tabLst/>
          <a:defRPr kumimoji="0" lang="en-US" sz="34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5004</TotalTime>
  <Words>853</Words>
  <Application>Microsoft Office PowerPoint</Application>
  <PresentationFormat>Personnalisé</PresentationFormat>
  <Paragraphs>107</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Times New Roman</vt:lpstr>
      <vt:lpstr>Univers</vt:lpstr>
      <vt:lpstr>Wingdings</vt:lpstr>
      <vt:lpstr>Arial</vt:lpstr>
      <vt:lpstr>Symbol</vt:lpstr>
      <vt:lpstr>Modèle par défaut</vt:lpstr>
      <vt:lpstr>Diapositive 1</vt:lpstr>
    </vt:vector>
  </TitlesOfParts>
  <Company>hug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page</dc:title>
  <dc:creator>ARMT</dc:creator>
  <cp:lastModifiedBy>dfzu</cp:lastModifiedBy>
  <cp:revision>272</cp:revision>
  <dcterms:created xsi:type="dcterms:W3CDTF">2003-10-08T13:16:24Z</dcterms:created>
  <dcterms:modified xsi:type="dcterms:W3CDTF">2013-12-16T15:22:24Z</dcterms:modified>
</cp:coreProperties>
</file>