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6004500" cy="51206400"/>
  <p:notesSz cx="6858000" cy="9144000"/>
  <p:defaultTextStyle>
    <a:defPPr>
      <a:defRPr lang="en-US"/>
    </a:defPPr>
    <a:lvl1pPr algn="l" rtl="0" fontAlgn="base">
      <a:lnSpc>
        <a:spcPct val="90000"/>
      </a:lnSpc>
      <a:spcBef>
        <a:spcPct val="50000"/>
      </a:spcBef>
      <a:spcAft>
        <a:spcPct val="0"/>
      </a:spcAft>
      <a:buClr>
        <a:srgbClr val="F69200"/>
      </a:buClr>
      <a:buSzPct val="75000"/>
      <a:buFont typeface="Wingdings" pitchFamily="2" charset="2"/>
      <a:buChar char="§"/>
      <a:defRPr sz="3800" kern="1200">
        <a:solidFill>
          <a:schemeClr val="tx1"/>
        </a:solidFill>
        <a:latin typeface="Arial" charset="0"/>
        <a:ea typeface="+mn-ea"/>
        <a:cs typeface="+mn-cs"/>
      </a:defRPr>
    </a:lvl1pPr>
    <a:lvl2pPr marL="457200" algn="l" rtl="0" fontAlgn="base">
      <a:lnSpc>
        <a:spcPct val="90000"/>
      </a:lnSpc>
      <a:spcBef>
        <a:spcPct val="50000"/>
      </a:spcBef>
      <a:spcAft>
        <a:spcPct val="0"/>
      </a:spcAft>
      <a:buClr>
        <a:srgbClr val="F69200"/>
      </a:buClr>
      <a:buSzPct val="75000"/>
      <a:buFont typeface="Wingdings" pitchFamily="2" charset="2"/>
      <a:buChar char="§"/>
      <a:defRPr sz="3800" kern="1200">
        <a:solidFill>
          <a:schemeClr val="tx1"/>
        </a:solidFill>
        <a:latin typeface="Arial" charset="0"/>
        <a:ea typeface="+mn-ea"/>
        <a:cs typeface="+mn-cs"/>
      </a:defRPr>
    </a:lvl2pPr>
    <a:lvl3pPr marL="914400" algn="l" rtl="0" fontAlgn="base">
      <a:lnSpc>
        <a:spcPct val="90000"/>
      </a:lnSpc>
      <a:spcBef>
        <a:spcPct val="50000"/>
      </a:spcBef>
      <a:spcAft>
        <a:spcPct val="0"/>
      </a:spcAft>
      <a:buClr>
        <a:srgbClr val="F69200"/>
      </a:buClr>
      <a:buSzPct val="75000"/>
      <a:buFont typeface="Wingdings" pitchFamily="2" charset="2"/>
      <a:buChar char="§"/>
      <a:defRPr sz="3800" kern="1200">
        <a:solidFill>
          <a:schemeClr val="tx1"/>
        </a:solidFill>
        <a:latin typeface="Arial" charset="0"/>
        <a:ea typeface="+mn-ea"/>
        <a:cs typeface="+mn-cs"/>
      </a:defRPr>
    </a:lvl3pPr>
    <a:lvl4pPr marL="1371600" algn="l" rtl="0" fontAlgn="base">
      <a:lnSpc>
        <a:spcPct val="90000"/>
      </a:lnSpc>
      <a:spcBef>
        <a:spcPct val="50000"/>
      </a:spcBef>
      <a:spcAft>
        <a:spcPct val="0"/>
      </a:spcAft>
      <a:buClr>
        <a:srgbClr val="F69200"/>
      </a:buClr>
      <a:buSzPct val="75000"/>
      <a:buFont typeface="Wingdings" pitchFamily="2" charset="2"/>
      <a:buChar char="§"/>
      <a:defRPr sz="3800" kern="1200">
        <a:solidFill>
          <a:schemeClr val="tx1"/>
        </a:solidFill>
        <a:latin typeface="Arial" charset="0"/>
        <a:ea typeface="+mn-ea"/>
        <a:cs typeface="+mn-cs"/>
      </a:defRPr>
    </a:lvl4pPr>
    <a:lvl5pPr marL="1828800" algn="l" rtl="0" fontAlgn="base">
      <a:lnSpc>
        <a:spcPct val="90000"/>
      </a:lnSpc>
      <a:spcBef>
        <a:spcPct val="50000"/>
      </a:spcBef>
      <a:spcAft>
        <a:spcPct val="0"/>
      </a:spcAft>
      <a:buClr>
        <a:srgbClr val="F69200"/>
      </a:buClr>
      <a:buSzPct val="75000"/>
      <a:buFont typeface="Wingdings" pitchFamily="2" charset="2"/>
      <a:buChar char="§"/>
      <a:defRPr sz="3800" kern="1200">
        <a:solidFill>
          <a:schemeClr val="tx1"/>
        </a:solidFill>
        <a:latin typeface="Arial" charset="0"/>
        <a:ea typeface="+mn-ea"/>
        <a:cs typeface="+mn-cs"/>
      </a:defRPr>
    </a:lvl5pPr>
    <a:lvl6pPr marL="2286000" algn="l" defTabSz="914400" rtl="0" eaLnBrk="1" latinLnBrk="0" hangingPunct="1">
      <a:defRPr sz="3800" kern="1200">
        <a:solidFill>
          <a:schemeClr val="tx1"/>
        </a:solidFill>
        <a:latin typeface="Arial" charset="0"/>
        <a:ea typeface="+mn-ea"/>
        <a:cs typeface="+mn-cs"/>
      </a:defRPr>
    </a:lvl6pPr>
    <a:lvl7pPr marL="2743200" algn="l" defTabSz="914400" rtl="0" eaLnBrk="1" latinLnBrk="0" hangingPunct="1">
      <a:defRPr sz="3800" kern="1200">
        <a:solidFill>
          <a:schemeClr val="tx1"/>
        </a:solidFill>
        <a:latin typeface="Arial" charset="0"/>
        <a:ea typeface="+mn-ea"/>
        <a:cs typeface="+mn-cs"/>
      </a:defRPr>
    </a:lvl7pPr>
    <a:lvl8pPr marL="3200400" algn="l" defTabSz="914400" rtl="0" eaLnBrk="1" latinLnBrk="0" hangingPunct="1">
      <a:defRPr sz="3800" kern="1200">
        <a:solidFill>
          <a:schemeClr val="tx1"/>
        </a:solidFill>
        <a:latin typeface="Arial" charset="0"/>
        <a:ea typeface="+mn-ea"/>
        <a:cs typeface="+mn-cs"/>
      </a:defRPr>
    </a:lvl8pPr>
    <a:lvl9pPr marL="3657600" algn="l" defTabSz="914400" rtl="0" eaLnBrk="1" latinLnBrk="0" hangingPunct="1">
      <a:defRPr sz="3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246A"/>
    <a:srgbClr val="447C98"/>
    <a:srgbClr val="DBD600"/>
    <a:srgbClr val="F69200"/>
    <a:srgbClr val="A20000"/>
    <a:srgbClr val="D27D00"/>
    <a:srgbClr val="6D8CBF"/>
    <a:srgbClr val="45419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595" autoAdjust="0"/>
  </p:normalViewPr>
  <p:slideViewPr>
    <p:cSldViewPr>
      <p:cViewPr>
        <p:scale>
          <a:sx n="10" d="100"/>
          <a:sy n="10" d="100"/>
        </p:scale>
        <p:origin x="-2754" y="-96"/>
      </p:cViewPr>
      <p:guideLst>
        <p:guide orient="horz" pos="14788"/>
        <p:guide pos="1265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ClrTx/>
              <a:buSzTx/>
              <a:buFontTx/>
              <a:buNone/>
              <a:defRPr sz="1200">
                <a:latin typeface="Univers" pitchFamily="34" charset="0"/>
              </a:defRPr>
            </a:lvl1pPr>
          </a:lstStyle>
          <a:p>
            <a:endParaRPr lang="de-DE"/>
          </a:p>
        </p:txBody>
      </p:sp>
      <p:sp>
        <p:nvSpPr>
          <p:cNvPr id="962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SzTx/>
              <a:buFontTx/>
              <a:buNone/>
              <a:defRPr sz="1200">
                <a:latin typeface="Univers" pitchFamily="34" charset="0"/>
              </a:defRPr>
            </a:lvl1pPr>
          </a:lstStyle>
          <a:p>
            <a:endParaRPr lang="de-DE"/>
          </a:p>
        </p:txBody>
      </p:sp>
      <p:sp>
        <p:nvSpPr>
          <p:cNvPr id="962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atin typeface="Univers" pitchFamily="34" charset="0"/>
              </a:defRPr>
            </a:lvl1pPr>
          </a:lstStyle>
          <a:p>
            <a:endParaRPr lang="de-DE"/>
          </a:p>
        </p:txBody>
      </p:sp>
      <p:sp>
        <p:nvSpPr>
          <p:cNvPr id="962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a:latin typeface="Univers" pitchFamily="34" charset="0"/>
              </a:defRPr>
            </a:lvl1pPr>
          </a:lstStyle>
          <a:p>
            <a:fld id="{76001ADC-1865-4DB0-8F84-3FCA293168F9}" type="slidenum">
              <a:rPr lang="de-DE"/>
              <a:pPr/>
              <a:t>‹N°›</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buClrTx/>
              <a:buSzTx/>
              <a:buFontTx/>
              <a:buNone/>
              <a:defRPr sz="1200">
                <a:latin typeface="Times New Roman" pitchFamily="18" charset="0"/>
              </a:defRPr>
            </a:lvl1pPr>
          </a:lstStyle>
          <a:p>
            <a:endParaRPr lang="fr-FR"/>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100000"/>
              </a:lnSpc>
              <a:spcBef>
                <a:spcPct val="0"/>
              </a:spcBef>
              <a:buClrTx/>
              <a:buSzTx/>
              <a:buFontTx/>
              <a:buNone/>
              <a:defRPr sz="1200">
                <a:latin typeface="Times New Roman" pitchFamily="18" charset="0"/>
              </a:defRPr>
            </a:lvl1pPr>
          </a:lstStyle>
          <a:p>
            <a:endParaRPr lang="fr-FR"/>
          </a:p>
        </p:txBody>
      </p:sp>
      <p:sp>
        <p:nvSpPr>
          <p:cNvPr id="3076" name="Rectangle 4"/>
          <p:cNvSpPr>
            <a:spLocks noChangeArrowheads="1" noTextEdit="1"/>
          </p:cNvSpPr>
          <p:nvPr>
            <p:ph type="sldImg" idx="2"/>
          </p:nvPr>
        </p:nvSpPr>
        <p:spPr bwMode="auto">
          <a:xfrm>
            <a:off x="2224088" y="685800"/>
            <a:ext cx="2409825"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lnSpc>
                <a:spcPct val="100000"/>
              </a:lnSpc>
              <a:spcBef>
                <a:spcPct val="0"/>
              </a:spcBef>
              <a:buClrTx/>
              <a:buSzTx/>
              <a:buFontTx/>
              <a:buNone/>
              <a:defRPr sz="1200">
                <a:latin typeface="Times New Roman" pitchFamily="18" charset="0"/>
              </a:defRPr>
            </a:lvl1pPr>
          </a:lstStyle>
          <a:p>
            <a:endParaRPr lang="fr-F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lnSpc>
                <a:spcPct val="100000"/>
              </a:lnSpc>
              <a:spcBef>
                <a:spcPct val="0"/>
              </a:spcBef>
              <a:buClrTx/>
              <a:buSzTx/>
              <a:buFontTx/>
              <a:buNone/>
              <a:defRPr sz="1200">
                <a:latin typeface="Times New Roman" pitchFamily="18" charset="0"/>
              </a:defRPr>
            </a:lvl1pPr>
          </a:lstStyle>
          <a:p>
            <a:fld id="{4B044A1F-4E5E-4BEA-8515-73E35D4A1E48}" type="slidenum">
              <a:rPr lang="fr-F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700338" y="15906750"/>
            <a:ext cx="30603825" cy="10975975"/>
          </a:xfrm>
          <a:prstGeom prst="rect">
            <a:avLst/>
          </a:prstGeom>
        </p:spPr>
        <p:txBody>
          <a:bodyPr/>
          <a:lstStyle/>
          <a:p>
            <a:r>
              <a:rPr lang="fr-FR" smtClean="0"/>
              <a:t>Cliquez pour modifier le style du titre</a:t>
            </a:r>
            <a:endParaRPr lang="fr-CH"/>
          </a:p>
        </p:txBody>
      </p:sp>
      <p:sp>
        <p:nvSpPr>
          <p:cNvPr id="3" name="Sous-titre 2"/>
          <p:cNvSpPr>
            <a:spLocks noGrp="1"/>
          </p:cNvSpPr>
          <p:nvPr>
            <p:ph type="subTitle" idx="1"/>
          </p:nvPr>
        </p:nvSpPr>
        <p:spPr>
          <a:xfrm>
            <a:off x="5400675" y="29016325"/>
            <a:ext cx="25203150" cy="130873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1800225" y="2051050"/>
            <a:ext cx="32404050" cy="8534400"/>
          </a:xfrm>
          <a:prstGeom prst="rect">
            <a:avLst/>
          </a:prstGeom>
        </p:spPr>
        <p:txBody>
          <a:bodyPr/>
          <a:lstStyle/>
          <a:p>
            <a:r>
              <a:rPr lang="fr-FR" smtClean="0"/>
              <a:t>Cliquez pour modifier le style du titre</a:t>
            </a:r>
            <a:endParaRPr lang="fr-CH"/>
          </a:p>
        </p:txBody>
      </p:sp>
      <p:sp>
        <p:nvSpPr>
          <p:cNvPr id="3" name="Espace réservé du texte vertical 2"/>
          <p:cNvSpPr>
            <a:spLocks noGrp="1"/>
          </p:cNvSpPr>
          <p:nvPr>
            <p:ph type="body" orient="vert" idx="1"/>
          </p:nvPr>
        </p:nvSpPr>
        <p:spPr>
          <a:xfrm>
            <a:off x="1800225" y="11947525"/>
            <a:ext cx="32404050" cy="33794700"/>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6103263" y="2051050"/>
            <a:ext cx="8101012" cy="43691175"/>
          </a:xfrm>
          <a:prstGeom prst="rect">
            <a:avLst/>
          </a:prstGeom>
        </p:spPr>
        <p:txBody>
          <a:bodyPr vert="eaVert"/>
          <a:lstStyle/>
          <a:p>
            <a:r>
              <a:rPr lang="fr-FR" smtClean="0"/>
              <a:t>Cliquez pour modifier le style du titre</a:t>
            </a:r>
            <a:endParaRPr lang="fr-CH"/>
          </a:p>
        </p:txBody>
      </p:sp>
      <p:sp>
        <p:nvSpPr>
          <p:cNvPr id="3" name="Espace réservé du texte vertical 2"/>
          <p:cNvSpPr>
            <a:spLocks noGrp="1"/>
          </p:cNvSpPr>
          <p:nvPr>
            <p:ph type="body" orient="vert" idx="1"/>
          </p:nvPr>
        </p:nvSpPr>
        <p:spPr>
          <a:xfrm>
            <a:off x="1800225" y="2051050"/>
            <a:ext cx="24150638" cy="4369117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1800225" y="2051050"/>
            <a:ext cx="32404050" cy="43691175"/>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800225" y="2051050"/>
            <a:ext cx="32404050" cy="8534400"/>
          </a:xfrm>
          <a:prstGeom prst="rect">
            <a:avLst/>
          </a:prstGeom>
        </p:spPr>
        <p:txBody>
          <a:bodyPr/>
          <a:lstStyle/>
          <a:p>
            <a:r>
              <a:rPr lang="fr-FR" smtClean="0"/>
              <a:t>Cliquez pour modifier le style du titre</a:t>
            </a:r>
            <a:endParaRPr lang="fr-CH"/>
          </a:p>
        </p:txBody>
      </p:sp>
      <p:sp>
        <p:nvSpPr>
          <p:cNvPr id="3" name="Espace réservé du contenu 2"/>
          <p:cNvSpPr>
            <a:spLocks noGrp="1"/>
          </p:cNvSpPr>
          <p:nvPr>
            <p:ph idx="1"/>
          </p:nvPr>
        </p:nvSpPr>
        <p:spPr>
          <a:xfrm>
            <a:off x="1800225" y="11947525"/>
            <a:ext cx="32404050" cy="33794700"/>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844800" y="32904113"/>
            <a:ext cx="30603825" cy="10171112"/>
          </a:xfrm>
          <a:prstGeom prst="rect">
            <a:avLst/>
          </a:prstGeom>
        </p:spPr>
        <p:txBody>
          <a:bodyPr anchor="t"/>
          <a:lstStyle>
            <a:lvl1pPr algn="l">
              <a:defRPr sz="4000" b="1" cap="all"/>
            </a:lvl1pPr>
          </a:lstStyle>
          <a:p>
            <a:r>
              <a:rPr lang="fr-FR" smtClean="0"/>
              <a:t>Cliquez pour modifier le style du titre</a:t>
            </a:r>
            <a:endParaRPr lang="fr-CH"/>
          </a:p>
        </p:txBody>
      </p:sp>
      <p:sp>
        <p:nvSpPr>
          <p:cNvPr id="3" name="Espace réservé du texte 2"/>
          <p:cNvSpPr>
            <a:spLocks noGrp="1"/>
          </p:cNvSpPr>
          <p:nvPr>
            <p:ph type="body" idx="1"/>
          </p:nvPr>
        </p:nvSpPr>
        <p:spPr>
          <a:xfrm>
            <a:off x="2844800" y="21702713"/>
            <a:ext cx="30603825" cy="112014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800225" y="2051050"/>
            <a:ext cx="32404050" cy="8534400"/>
          </a:xfrm>
          <a:prstGeom prst="rect">
            <a:avLst/>
          </a:prstGeom>
        </p:spPr>
        <p:txBody>
          <a:bodyPr/>
          <a:lstStyle/>
          <a:p>
            <a:r>
              <a:rPr lang="fr-FR" smtClean="0"/>
              <a:t>Cliquez pour modifier le style du titre</a:t>
            </a:r>
            <a:endParaRPr lang="fr-CH"/>
          </a:p>
        </p:txBody>
      </p:sp>
      <p:sp>
        <p:nvSpPr>
          <p:cNvPr id="3" name="Espace réservé du contenu 2"/>
          <p:cNvSpPr>
            <a:spLocks noGrp="1"/>
          </p:cNvSpPr>
          <p:nvPr>
            <p:ph sz="half" idx="1"/>
          </p:nvPr>
        </p:nvSpPr>
        <p:spPr>
          <a:xfrm>
            <a:off x="1800225" y="11947525"/>
            <a:ext cx="16125825" cy="337947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18078450" y="11947525"/>
            <a:ext cx="16125825" cy="337947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800225" y="2051050"/>
            <a:ext cx="32404050" cy="8534400"/>
          </a:xfrm>
          <a:prstGeom prst="rect">
            <a:avLst/>
          </a:prstGeom>
        </p:spPr>
        <p:txBody>
          <a:bodyPr/>
          <a:lstStyle>
            <a:lvl1pPr>
              <a:defRPr/>
            </a:lvl1pPr>
          </a:lstStyle>
          <a:p>
            <a:r>
              <a:rPr lang="fr-FR" smtClean="0"/>
              <a:t>Cliquez pour modifier le style du titre</a:t>
            </a:r>
            <a:endParaRPr lang="fr-CH"/>
          </a:p>
        </p:txBody>
      </p:sp>
      <p:sp>
        <p:nvSpPr>
          <p:cNvPr id="3" name="Espace réservé du texte 2"/>
          <p:cNvSpPr>
            <a:spLocks noGrp="1"/>
          </p:cNvSpPr>
          <p:nvPr>
            <p:ph type="body" idx="1"/>
          </p:nvPr>
        </p:nvSpPr>
        <p:spPr>
          <a:xfrm>
            <a:off x="1800225" y="11461750"/>
            <a:ext cx="15908338" cy="47767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800225" y="16238538"/>
            <a:ext cx="15908338" cy="295036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18289588" y="11461750"/>
            <a:ext cx="15914687" cy="47767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8289588" y="16238538"/>
            <a:ext cx="15914687" cy="295036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800225" y="2051050"/>
            <a:ext cx="32404050" cy="8534400"/>
          </a:xfrm>
          <a:prstGeom prst="rect">
            <a:avLst/>
          </a:prstGeom>
        </p:spPr>
        <p:txBody>
          <a:bodyPr/>
          <a:lstStyle/>
          <a:p>
            <a:r>
              <a:rPr lang="fr-FR" smtClean="0"/>
              <a:t>Cliquez pour modifier le style du titre</a:t>
            </a:r>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00225" y="2038350"/>
            <a:ext cx="11845925" cy="8677275"/>
          </a:xfrm>
          <a:prstGeom prst="rect">
            <a:avLst/>
          </a:prstGeom>
        </p:spPr>
        <p:txBody>
          <a:bodyPr anchor="b"/>
          <a:lstStyle>
            <a:lvl1pPr algn="l">
              <a:defRPr sz="2000" b="1"/>
            </a:lvl1pPr>
          </a:lstStyle>
          <a:p>
            <a:r>
              <a:rPr lang="fr-FR" smtClean="0"/>
              <a:t>Cliquez pour modifier le style du titre</a:t>
            </a:r>
            <a:endParaRPr lang="fr-CH"/>
          </a:p>
        </p:txBody>
      </p:sp>
      <p:sp>
        <p:nvSpPr>
          <p:cNvPr id="3" name="Espace réservé du contenu 2"/>
          <p:cNvSpPr>
            <a:spLocks noGrp="1"/>
          </p:cNvSpPr>
          <p:nvPr>
            <p:ph idx="1"/>
          </p:nvPr>
        </p:nvSpPr>
        <p:spPr>
          <a:xfrm>
            <a:off x="14076363" y="2038350"/>
            <a:ext cx="20127912" cy="437038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1800225" y="10715625"/>
            <a:ext cx="11845925" cy="35026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056438" y="35844163"/>
            <a:ext cx="21602700" cy="4232275"/>
          </a:xfrm>
          <a:prstGeom prst="rect">
            <a:avLst/>
          </a:prstGeom>
        </p:spPr>
        <p:txBody>
          <a:bodyPr anchor="b"/>
          <a:lstStyle>
            <a:lvl1pPr algn="l">
              <a:defRPr sz="2000" b="1"/>
            </a:lvl1pPr>
          </a:lstStyle>
          <a:p>
            <a:r>
              <a:rPr lang="fr-FR" smtClean="0"/>
              <a:t>Cliquez pour modifier le style du titre</a:t>
            </a:r>
            <a:endParaRPr lang="fr-CH"/>
          </a:p>
        </p:txBody>
      </p:sp>
      <p:sp>
        <p:nvSpPr>
          <p:cNvPr id="3" name="Espace réservé pour une image  2"/>
          <p:cNvSpPr>
            <a:spLocks noGrp="1"/>
          </p:cNvSpPr>
          <p:nvPr>
            <p:ph type="pic" idx="1"/>
          </p:nvPr>
        </p:nvSpPr>
        <p:spPr>
          <a:xfrm>
            <a:off x="7056438" y="4575175"/>
            <a:ext cx="21602700" cy="307244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7056438" y="40076438"/>
            <a:ext cx="21602700" cy="60086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3" name="Line 19"/>
          <p:cNvSpPr>
            <a:spLocks noChangeShapeType="1"/>
          </p:cNvSpPr>
          <p:nvPr/>
        </p:nvSpPr>
        <p:spPr bwMode="auto">
          <a:xfrm flipV="1">
            <a:off x="3000375" y="0"/>
            <a:ext cx="0" cy="6257925"/>
          </a:xfrm>
          <a:prstGeom prst="line">
            <a:avLst/>
          </a:prstGeom>
          <a:noFill/>
          <a:ln w="9525">
            <a:solidFill>
              <a:schemeClr val="bg1"/>
            </a:solidFill>
            <a:round/>
            <a:headEnd/>
            <a:tailEnd/>
          </a:ln>
          <a:effectLst/>
        </p:spPr>
        <p:txBody>
          <a:bodyPr/>
          <a:lstStyle/>
          <a:p>
            <a:endParaRPr lang="fr-CH"/>
          </a:p>
        </p:txBody>
      </p:sp>
      <p:sp>
        <p:nvSpPr>
          <p:cNvPr id="1047" name="Rectangle 23"/>
          <p:cNvSpPr>
            <a:spLocks noChangeArrowheads="1"/>
          </p:cNvSpPr>
          <p:nvPr/>
        </p:nvSpPr>
        <p:spPr bwMode="auto">
          <a:xfrm>
            <a:off x="3900488" y="0"/>
            <a:ext cx="30003750" cy="6257925"/>
          </a:xfrm>
          <a:prstGeom prst="rect">
            <a:avLst/>
          </a:prstGeom>
          <a:noFill/>
          <a:ln w="9525">
            <a:noFill/>
            <a:miter lim="800000"/>
            <a:headEnd/>
            <a:tailEnd/>
          </a:ln>
          <a:effectLst/>
        </p:spPr>
        <p:txBody>
          <a:bodyPr lIns="525833" tIns="262917" rIns="525833" bIns="262917" anchor="ctr"/>
          <a:lstStyle/>
          <a:p>
            <a:pPr defTabSz="5260975">
              <a:lnSpc>
                <a:spcPct val="100000"/>
              </a:lnSpc>
              <a:spcBef>
                <a:spcPct val="0"/>
              </a:spcBef>
              <a:buClrTx/>
              <a:buSzTx/>
              <a:buFontTx/>
              <a:buNone/>
            </a:pPr>
            <a:r>
              <a:rPr lang="fr-FR" sz="9200">
                <a:solidFill>
                  <a:schemeClr val="bg1"/>
                </a:solidFill>
                <a:latin typeface="Univers" pitchFamily="34" charset="0"/>
              </a:rPr>
              <a:t>Réunion Ambulatoires SAS, 8.5.2006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l" defTabSz="5260975" rtl="0" fontAlgn="base">
        <a:spcBef>
          <a:spcPct val="0"/>
        </a:spcBef>
        <a:spcAft>
          <a:spcPct val="0"/>
        </a:spcAft>
        <a:defRPr sz="9200">
          <a:solidFill>
            <a:schemeClr val="bg1"/>
          </a:solidFill>
          <a:latin typeface="+mj-lt"/>
          <a:ea typeface="+mj-ea"/>
          <a:cs typeface="+mj-cs"/>
        </a:defRPr>
      </a:lvl1pPr>
      <a:lvl2pPr algn="l" defTabSz="5260975" rtl="0" fontAlgn="base">
        <a:spcBef>
          <a:spcPct val="0"/>
        </a:spcBef>
        <a:spcAft>
          <a:spcPct val="0"/>
        </a:spcAft>
        <a:defRPr sz="9200">
          <a:solidFill>
            <a:schemeClr val="bg1"/>
          </a:solidFill>
          <a:latin typeface="Univers" pitchFamily="34" charset="0"/>
        </a:defRPr>
      </a:lvl2pPr>
      <a:lvl3pPr algn="l" defTabSz="5260975" rtl="0" fontAlgn="base">
        <a:spcBef>
          <a:spcPct val="0"/>
        </a:spcBef>
        <a:spcAft>
          <a:spcPct val="0"/>
        </a:spcAft>
        <a:defRPr sz="9200">
          <a:solidFill>
            <a:schemeClr val="bg1"/>
          </a:solidFill>
          <a:latin typeface="Univers" pitchFamily="34" charset="0"/>
        </a:defRPr>
      </a:lvl3pPr>
      <a:lvl4pPr algn="l" defTabSz="5260975" rtl="0" fontAlgn="base">
        <a:spcBef>
          <a:spcPct val="0"/>
        </a:spcBef>
        <a:spcAft>
          <a:spcPct val="0"/>
        </a:spcAft>
        <a:defRPr sz="9200">
          <a:solidFill>
            <a:schemeClr val="bg1"/>
          </a:solidFill>
          <a:latin typeface="Univers" pitchFamily="34" charset="0"/>
        </a:defRPr>
      </a:lvl4pPr>
      <a:lvl5pPr algn="l" defTabSz="5260975" rtl="0" fontAlgn="base">
        <a:spcBef>
          <a:spcPct val="0"/>
        </a:spcBef>
        <a:spcAft>
          <a:spcPct val="0"/>
        </a:spcAft>
        <a:defRPr sz="9200">
          <a:solidFill>
            <a:schemeClr val="bg1"/>
          </a:solidFill>
          <a:latin typeface="Univers" pitchFamily="34" charset="0"/>
        </a:defRPr>
      </a:lvl5pPr>
      <a:lvl6pPr marL="457200" algn="l" defTabSz="5260975" rtl="0" fontAlgn="base">
        <a:spcBef>
          <a:spcPct val="0"/>
        </a:spcBef>
        <a:spcAft>
          <a:spcPct val="0"/>
        </a:spcAft>
        <a:defRPr sz="9200">
          <a:solidFill>
            <a:schemeClr val="bg1"/>
          </a:solidFill>
          <a:latin typeface="Univers" pitchFamily="34" charset="0"/>
        </a:defRPr>
      </a:lvl6pPr>
      <a:lvl7pPr marL="914400" algn="l" defTabSz="5260975" rtl="0" fontAlgn="base">
        <a:spcBef>
          <a:spcPct val="0"/>
        </a:spcBef>
        <a:spcAft>
          <a:spcPct val="0"/>
        </a:spcAft>
        <a:defRPr sz="9200">
          <a:solidFill>
            <a:schemeClr val="bg1"/>
          </a:solidFill>
          <a:latin typeface="Univers" pitchFamily="34" charset="0"/>
        </a:defRPr>
      </a:lvl7pPr>
      <a:lvl8pPr marL="1371600" algn="l" defTabSz="5260975" rtl="0" fontAlgn="base">
        <a:spcBef>
          <a:spcPct val="0"/>
        </a:spcBef>
        <a:spcAft>
          <a:spcPct val="0"/>
        </a:spcAft>
        <a:defRPr sz="9200">
          <a:solidFill>
            <a:schemeClr val="bg1"/>
          </a:solidFill>
          <a:latin typeface="Univers" pitchFamily="34" charset="0"/>
        </a:defRPr>
      </a:lvl8pPr>
      <a:lvl9pPr marL="1828800" algn="l" defTabSz="5260975" rtl="0" fontAlgn="base">
        <a:spcBef>
          <a:spcPct val="0"/>
        </a:spcBef>
        <a:spcAft>
          <a:spcPct val="0"/>
        </a:spcAft>
        <a:defRPr sz="9200">
          <a:solidFill>
            <a:schemeClr val="bg1"/>
          </a:solidFill>
          <a:latin typeface="Univers" pitchFamily="34" charset="0"/>
        </a:defRPr>
      </a:lvl9pPr>
    </p:titleStyle>
    <p:bodyStyle>
      <a:lvl1pPr marL="1973263" indent="-1973263" algn="l" defTabSz="5260975" rtl="0" fontAlgn="base">
        <a:spcBef>
          <a:spcPct val="20000"/>
        </a:spcBef>
        <a:spcAft>
          <a:spcPct val="0"/>
        </a:spcAft>
        <a:buChar char="•"/>
        <a:defRPr sz="18300">
          <a:solidFill>
            <a:schemeClr val="tx1"/>
          </a:solidFill>
          <a:latin typeface="+mn-lt"/>
          <a:ea typeface="+mn-ea"/>
          <a:cs typeface="+mn-cs"/>
        </a:defRPr>
      </a:lvl1pPr>
      <a:lvl2pPr marL="4273550" indent="-1641475" algn="l" defTabSz="5260975" rtl="0" fontAlgn="base">
        <a:spcBef>
          <a:spcPct val="20000"/>
        </a:spcBef>
        <a:spcAft>
          <a:spcPct val="0"/>
        </a:spcAft>
        <a:buChar char="–"/>
        <a:defRPr sz="16100">
          <a:solidFill>
            <a:schemeClr val="tx1"/>
          </a:solidFill>
          <a:latin typeface="+mn-lt"/>
        </a:defRPr>
      </a:lvl2pPr>
      <a:lvl3pPr marL="6575425" indent="-1314450" algn="l" defTabSz="5260975" rtl="0" fontAlgn="base">
        <a:spcBef>
          <a:spcPct val="20000"/>
        </a:spcBef>
        <a:spcAft>
          <a:spcPct val="0"/>
        </a:spcAft>
        <a:buChar char="•"/>
        <a:defRPr sz="13800">
          <a:solidFill>
            <a:schemeClr val="tx1"/>
          </a:solidFill>
          <a:latin typeface="+mn-lt"/>
        </a:defRPr>
      </a:lvl3pPr>
      <a:lvl4pPr marL="9204325" indent="-1314450" algn="l" defTabSz="5260975" rtl="0" fontAlgn="base">
        <a:spcBef>
          <a:spcPct val="20000"/>
        </a:spcBef>
        <a:spcAft>
          <a:spcPct val="0"/>
        </a:spcAft>
        <a:buChar char="–"/>
        <a:defRPr sz="11500">
          <a:solidFill>
            <a:schemeClr val="tx1"/>
          </a:solidFill>
          <a:latin typeface="+mn-lt"/>
        </a:defRPr>
      </a:lvl4pPr>
      <a:lvl5pPr marL="11833225" indent="-1316038" algn="l" defTabSz="5260975" rtl="0" fontAlgn="base">
        <a:spcBef>
          <a:spcPct val="20000"/>
        </a:spcBef>
        <a:spcAft>
          <a:spcPct val="0"/>
        </a:spcAft>
        <a:buChar char="»"/>
        <a:defRPr sz="11500">
          <a:solidFill>
            <a:schemeClr val="tx1"/>
          </a:solidFill>
          <a:latin typeface="+mn-lt"/>
        </a:defRPr>
      </a:lvl5pPr>
      <a:lvl6pPr marL="12290425" indent="-1316038" algn="l" defTabSz="5260975" rtl="0" fontAlgn="base">
        <a:spcBef>
          <a:spcPct val="20000"/>
        </a:spcBef>
        <a:spcAft>
          <a:spcPct val="0"/>
        </a:spcAft>
        <a:buChar char="»"/>
        <a:defRPr sz="11500">
          <a:solidFill>
            <a:schemeClr val="tx1"/>
          </a:solidFill>
          <a:latin typeface="+mn-lt"/>
        </a:defRPr>
      </a:lvl6pPr>
      <a:lvl7pPr marL="12747625" indent="-1316038" algn="l" defTabSz="5260975" rtl="0" fontAlgn="base">
        <a:spcBef>
          <a:spcPct val="20000"/>
        </a:spcBef>
        <a:spcAft>
          <a:spcPct val="0"/>
        </a:spcAft>
        <a:buChar char="»"/>
        <a:defRPr sz="11500">
          <a:solidFill>
            <a:schemeClr val="tx1"/>
          </a:solidFill>
          <a:latin typeface="+mn-lt"/>
        </a:defRPr>
      </a:lvl7pPr>
      <a:lvl8pPr marL="13204825" indent="-1316038" algn="l" defTabSz="5260975" rtl="0" fontAlgn="base">
        <a:spcBef>
          <a:spcPct val="20000"/>
        </a:spcBef>
        <a:spcAft>
          <a:spcPct val="0"/>
        </a:spcAft>
        <a:buChar char="»"/>
        <a:defRPr sz="11500">
          <a:solidFill>
            <a:schemeClr val="tx1"/>
          </a:solidFill>
          <a:latin typeface="+mn-lt"/>
        </a:defRPr>
      </a:lvl8pPr>
      <a:lvl9pPr marL="13662025" indent="-1316038" algn="l" defTabSz="5260975" rtl="0" fontAlgn="base">
        <a:spcBef>
          <a:spcPct val="20000"/>
        </a:spcBef>
        <a:spcAft>
          <a:spcPct val="0"/>
        </a:spcAft>
        <a:buChar char="»"/>
        <a:defRPr sz="115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2" name="Rectangle 36"/>
          <p:cNvSpPr>
            <a:spLocks noChangeArrowheads="1"/>
          </p:cNvSpPr>
          <p:nvPr/>
        </p:nvSpPr>
        <p:spPr bwMode="auto">
          <a:xfrm>
            <a:off x="0" y="0"/>
            <a:ext cx="36004500" cy="8267700"/>
          </a:xfrm>
          <a:prstGeom prst="rect">
            <a:avLst/>
          </a:prstGeom>
          <a:solidFill>
            <a:srgbClr val="454195"/>
          </a:solidFill>
          <a:ln w="9525">
            <a:noFill/>
            <a:miter lim="800000"/>
            <a:headEnd/>
            <a:tailEnd/>
          </a:ln>
          <a:effectLst/>
        </p:spPr>
        <p:txBody>
          <a:bodyPr lIns="525833" tIns="262917" rIns="525833" bIns="262917" anchor="ctr"/>
          <a:lstStyle/>
          <a:p>
            <a:pPr marL="4135438" defTabSz="5260975">
              <a:lnSpc>
                <a:spcPct val="80000"/>
              </a:lnSpc>
              <a:spcBef>
                <a:spcPct val="20000"/>
              </a:spcBef>
              <a:buClr>
                <a:srgbClr val="FF9900"/>
              </a:buClr>
              <a:buSzTx/>
              <a:buFont typeface="Wingdings" pitchFamily="2" charset="2"/>
              <a:buNone/>
            </a:pPr>
            <a:r>
              <a:rPr lang="en-US" sz="15000" b="1">
                <a:solidFill>
                  <a:schemeClr val="bg1"/>
                </a:solidFill>
                <a:latin typeface="Univers" pitchFamily="34" charset="0"/>
              </a:rPr>
              <a:t>Cognitive Behavioral Therapy </a:t>
            </a:r>
          </a:p>
          <a:p>
            <a:pPr marL="4135438" defTabSz="5260975">
              <a:lnSpc>
                <a:spcPct val="80000"/>
              </a:lnSpc>
              <a:spcBef>
                <a:spcPct val="20000"/>
              </a:spcBef>
              <a:buClr>
                <a:srgbClr val="FF9900"/>
              </a:buClr>
              <a:buSzTx/>
              <a:buFont typeface="Wingdings" pitchFamily="2" charset="2"/>
              <a:buNone/>
            </a:pPr>
            <a:r>
              <a:rPr lang="en-US" sz="15000" b="1">
                <a:solidFill>
                  <a:schemeClr val="bg1"/>
                </a:solidFill>
                <a:latin typeface="Univers" pitchFamily="34" charset="0"/>
              </a:rPr>
              <a:t>for antipsychotic induced </a:t>
            </a:r>
          </a:p>
          <a:p>
            <a:pPr marL="4135438" defTabSz="5260975">
              <a:lnSpc>
                <a:spcPct val="80000"/>
              </a:lnSpc>
              <a:spcBef>
                <a:spcPct val="20000"/>
              </a:spcBef>
              <a:buClr>
                <a:srgbClr val="FF9900"/>
              </a:buClr>
              <a:buSzTx/>
              <a:buFont typeface="Wingdings" pitchFamily="2" charset="2"/>
              <a:buNone/>
            </a:pPr>
            <a:r>
              <a:rPr lang="en-US" sz="15000" b="1">
                <a:solidFill>
                  <a:schemeClr val="bg1"/>
                </a:solidFill>
                <a:latin typeface="Univers" pitchFamily="34" charset="0"/>
              </a:rPr>
              <a:t>weight gain</a:t>
            </a:r>
          </a:p>
        </p:txBody>
      </p:sp>
      <p:sp>
        <p:nvSpPr>
          <p:cNvPr id="4118" name="Line 22"/>
          <p:cNvSpPr>
            <a:spLocks noChangeShapeType="1"/>
          </p:cNvSpPr>
          <p:nvPr/>
        </p:nvSpPr>
        <p:spPr bwMode="auto">
          <a:xfrm flipV="1">
            <a:off x="3000375" y="-336550"/>
            <a:ext cx="0" cy="15930563"/>
          </a:xfrm>
          <a:prstGeom prst="line">
            <a:avLst/>
          </a:prstGeom>
          <a:noFill/>
          <a:ln w="9525">
            <a:solidFill>
              <a:schemeClr val="bg1"/>
            </a:solidFill>
            <a:round/>
            <a:headEnd/>
            <a:tailEnd/>
          </a:ln>
          <a:effectLst/>
        </p:spPr>
        <p:txBody>
          <a:bodyPr/>
          <a:lstStyle/>
          <a:p>
            <a:endParaRPr lang="fr-CH"/>
          </a:p>
        </p:txBody>
      </p:sp>
      <p:sp>
        <p:nvSpPr>
          <p:cNvPr id="4105" name="Line 9"/>
          <p:cNvSpPr>
            <a:spLocks noChangeShapeType="1"/>
          </p:cNvSpPr>
          <p:nvPr/>
        </p:nvSpPr>
        <p:spPr bwMode="auto">
          <a:xfrm>
            <a:off x="3000375" y="11549063"/>
            <a:ext cx="0" cy="23326725"/>
          </a:xfrm>
          <a:prstGeom prst="line">
            <a:avLst/>
          </a:prstGeom>
          <a:noFill/>
          <a:ln w="9525">
            <a:solidFill>
              <a:schemeClr val="bg2"/>
            </a:solidFill>
            <a:round/>
            <a:headEnd/>
            <a:tailEnd/>
          </a:ln>
          <a:effectLst/>
        </p:spPr>
        <p:txBody>
          <a:bodyPr/>
          <a:lstStyle/>
          <a:p>
            <a:endParaRPr lang="fr-CH"/>
          </a:p>
        </p:txBody>
      </p:sp>
      <p:sp>
        <p:nvSpPr>
          <p:cNvPr id="4106" name="Line 10"/>
          <p:cNvSpPr>
            <a:spLocks noChangeShapeType="1"/>
          </p:cNvSpPr>
          <p:nvPr/>
        </p:nvSpPr>
        <p:spPr bwMode="auto">
          <a:xfrm>
            <a:off x="1803400" y="14154150"/>
            <a:ext cx="26400125" cy="0"/>
          </a:xfrm>
          <a:prstGeom prst="line">
            <a:avLst/>
          </a:prstGeom>
          <a:noFill/>
          <a:ln w="9525">
            <a:solidFill>
              <a:schemeClr val="bg2"/>
            </a:solidFill>
            <a:round/>
            <a:headEnd/>
            <a:tailEnd/>
          </a:ln>
          <a:effectLst/>
        </p:spPr>
        <p:txBody>
          <a:bodyPr/>
          <a:lstStyle/>
          <a:p>
            <a:endParaRPr lang="fr-CH"/>
          </a:p>
        </p:txBody>
      </p:sp>
      <p:sp>
        <p:nvSpPr>
          <p:cNvPr id="4135" name="Rectangle 39"/>
          <p:cNvSpPr>
            <a:spLocks noChangeArrowheads="1"/>
          </p:cNvSpPr>
          <p:nvPr/>
        </p:nvSpPr>
        <p:spPr bwMode="auto">
          <a:xfrm>
            <a:off x="3633788" y="9471025"/>
            <a:ext cx="31762700" cy="3173413"/>
          </a:xfrm>
          <a:prstGeom prst="rect">
            <a:avLst/>
          </a:prstGeom>
          <a:noFill/>
          <a:ln w="9525" algn="ctr">
            <a:noFill/>
            <a:miter lim="800000"/>
            <a:headEnd/>
            <a:tailEnd/>
          </a:ln>
          <a:effectLst/>
        </p:spPr>
        <p:txBody>
          <a:bodyPr lIns="525936" tIns="262968" rIns="525936" bIns="262968" anchor="ctr">
            <a:spAutoFit/>
          </a:bodyPr>
          <a:lstStyle/>
          <a:p>
            <a:pPr defTabSz="5260975">
              <a:lnSpc>
                <a:spcPct val="110000"/>
              </a:lnSpc>
              <a:spcBef>
                <a:spcPct val="20000"/>
              </a:spcBef>
              <a:buClr>
                <a:srgbClr val="FF9900"/>
              </a:buClr>
              <a:buSzTx/>
              <a:buFont typeface="Wingdings" pitchFamily="2" charset="2"/>
              <a:buNone/>
            </a:pPr>
            <a:r>
              <a:rPr lang="fr-FR" sz="6600" b="1">
                <a:latin typeface="Univers" pitchFamily="34" charset="0"/>
              </a:rPr>
              <a:t>Yasser Khazaal</a:t>
            </a:r>
            <a:r>
              <a:rPr lang="fr-FR" sz="6600" b="1" baseline="30000">
                <a:solidFill>
                  <a:srgbClr val="D27D00"/>
                </a:solidFill>
                <a:latin typeface="Univers" pitchFamily="34" charset="0"/>
              </a:rPr>
              <a:t>1</a:t>
            </a:r>
            <a:r>
              <a:rPr lang="fr-FR" sz="6600" b="1">
                <a:latin typeface="Univers" pitchFamily="34" charset="0"/>
              </a:rPr>
              <a:t>, Emmanuelle Fr</a:t>
            </a:r>
            <a:r>
              <a:rPr lang="fr-FR" sz="6600" b="1">
                <a:latin typeface="Arial"/>
              </a:rPr>
              <a:t>é</a:t>
            </a:r>
            <a:r>
              <a:rPr lang="fr-FR" sz="6600" b="1">
                <a:latin typeface="Univers" pitchFamily="34" charset="0"/>
              </a:rPr>
              <a:t>sard</a:t>
            </a:r>
            <a:r>
              <a:rPr lang="fr-FR" sz="6600" b="1" baseline="30000">
                <a:solidFill>
                  <a:srgbClr val="D27D00"/>
                </a:solidFill>
                <a:latin typeface="Univers" pitchFamily="34" charset="0"/>
              </a:rPr>
              <a:t>2</a:t>
            </a:r>
            <a:r>
              <a:rPr lang="fr-FR" sz="6600" b="1">
                <a:latin typeface="Univers" pitchFamily="34" charset="0"/>
              </a:rPr>
              <a:t>, Anne Chatton</a:t>
            </a:r>
            <a:r>
              <a:rPr lang="fr-FR" sz="6600" b="1" baseline="30000">
                <a:solidFill>
                  <a:srgbClr val="D27D00"/>
                </a:solidFill>
                <a:latin typeface="Univers" pitchFamily="34" charset="0"/>
              </a:rPr>
              <a:t>1</a:t>
            </a:r>
            <a:r>
              <a:rPr lang="fr-FR" sz="6600" b="1">
                <a:latin typeface="Univers" pitchFamily="34" charset="0"/>
              </a:rPr>
              <a:t>, Daniele Fabio Zullino</a:t>
            </a:r>
            <a:r>
              <a:rPr lang="fr-FR" sz="6600" b="1" baseline="30000">
                <a:solidFill>
                  <a:srgbClr val="D27D00"/>
                </a:solidFill>
                <a:latin typeface="Univers" pitchFamily="34" charset="0"/>
              </a:rPr>
              <a:t>2</a:t>
            </a:r>
            <a:r>
              <a:rPr lang="fr-FR" b="1" baseline="30000">
                <a:solidFill>
                  <a:srgbClr val="D27D00"/>
                </a:solidFill>
              </a:rPr>
              <a:t>1</a:t>
            </a:r>
            <a:endParaRPr lang="fr-FR" sz="6600" b="1" baseline="30000">
              <a:latin typeface="Univers" pitchFamily="34" charset="0"/>
            </a:endParaRPr>
          </a:p>
          <a:p>
            <a:pPr defTabSz="5260975">
              <a:lnSpc>
                <a:spcPct val="110000"/>
              </a:lnSpc>
              <a:spcBef>
                <a:spcPct val="20000"/>
              </a:spcBef>
              <a:buClr>
                <a:srgbClr val="FF9900"/>
              </a:buClr>
              <a:buSzTx/>
              <a:buFont typeface="Wingdings" pitchFamily="2" charset="2"/>
              <a:buNone/>
            </a:pPr>
            <a:r>
              <a:rPr lang="en-US" sz="4400" i="1" baseline="30000">
                <a:solidFill>
                  <a:srgbClr val="D27D00"/>
                </a:solidFill>
                <a:latin typeface="Univers" pitchFamily="34" charset="0"/>
              </a:rPr>
              <a:t>1</a:t>
            </a:r>
            <a:r>
              <a:rPr lang="en-US" sz="4400" i="1">
                <a:latin typeface="Univers" pitchFamily="34" charset="0"/>
              </a:rPr>
              <a:t>Division of Substance Abuse, University Hospitals of Geneva</a:t>
            </a:r>
          </a:p>
          <a:p>
            <a:pPr defTabSz="5260975">
              <a:lnSpc>
                <a:spcPct val="80000"/>
              </a:lnSpc>
              <a:spcBef>
                <a:spcPct val="20000"/>
              </a:spcBef>
              <a:buClr>
                <a:srgbClr val="FF9900"/>
              </a:buClr>
              <a:buSzTx/>
              <a:buFont typeface="Wingdings" pitchFamily="2" charset="2"/>
              <a:buNone/>
            </a:pPr>
            <a:r>
              <a:rPr lang="en-US" sz="4400" i="1" baseline="30000">
                <a:solidFill>
                  <a:srgbClr val="D27D00"/>
                </a:solidFill>
                <a:latin typeface="Univers" pitchFamily="34" charset="0"/>
              </a:rPr>
              <a:t>2</a:t>
            </a:r>
            <a:r>
              <a:rPr lang="en-US" sz="4400" i="1">
                <a:latin typeface="Univers" pitchFamily="34" charset="0"/>
              </a:rPr>
              <a:t>Department of Psychiatry, University Hospitals of Lausanne</a:t>
            </a:r>
            <a:endParaRPr lang="en-GB" sz="4400" i="1">
              <a:latin typeface="Univers" pitchFamily="34" charset="0"/>
            </a:endParaRPr>
          </a:p>
        </p:txBody>
      </p:sp>
      <p:sp>
        <p:nvSpPr>
          <p:cNvPr id="4141" name="Rectangle 45"/>
          <p:cNvSpPr>
            <a:spLocks noChangeArrowheads="1"/>
          </p:cNvSpPr>
          <p:nvPr/>
        </p:nvSpPr>
        <p:spPr bwMode="auto">
          <a:xfrm>
            <a:off x="3441700" y="14546263"/>
            <a:ext cx="14920913" cy="32011937"/>
          </a:xfrm>
          <a:prstGeom prst="rect">
            <a:avLst/>
          </a:prstGeom>
          <a:noFill/>
          <a:ln w="9525" algn="ctr">
            <a:noFill/>
            <a:miter lim="800000"/>
            <a:headEnd/>
            <a:tailEnd/>
          </a:ln>
          <a:effectLst/>
        </p:spPr>
        <p:txBody>
          <a:bodyPr lIns="111310" tIns="55656" rIns="111310" bIns="55656"/>
          <a:lstStyle/>
          <a:p>
            <a:pPr marL="325438" indent="-325438" defTabSz="5260975">
              <a:lnSpc>
                <a:spcPct val="110000"/>
              </a:lnSpc>
              <a:spcBef>
                <a:spcPct val="0"/>
              </a:spcBef>
              <a:spcAft>
                <a:spcPts val="375"/>
              </a:spcAft>
              <a:buClr>
                <a:srgbClr val="FF9900"/>
              </a:buClr>
              <a:buSzTx/>
              <a:buFont typeface="Wingdings" pitchFamily="2" charset="2"/>
              <a:buNone/>
            </a:pPr>
            <a:r>
              <a:rPr lang="en-US" sz="5400" b="1">
                <a:solidFill>
                  <a:srgbClr val="454195"/>
                </a:solidFill>
              </a:rPr>
              <a:t>Introduction</a:t>
            </a:r>
          </a:p>
          <a:p>
            <a:pPr marL="325438" indent="-325438" defTabSz="5260975">
              <a:lnSpc>
                <a:spcPct val="110000"/>
              </a:lnSpc>
              <a:spcBef>
                <a:spcPct val="0"/>
              </a:spcBef>
            </a:pPr>
            <a:r>
              <a:rPr lang="en-US" sz="3200"/>
              <a:t>Overweight and obesity are common concerns in individuals with severe mental disorders. In particular, antipsychotic drugs (AP) frequently induce weight gain. This phenomenon lacks current management and no previous controlled studies seem to use cognitive therapy to modify eating and weight-related cognitions and binge eating symptomatology. Moreover, none of these studies considered binge eating or eating and weight-related cognitions as possible outcomes. </a:t>
            </a:r>
          </a:p>
          <a:p>
            <a:pPr marL="325438" indent="-325438" defTabSz="5260975">
              <a:lnSpc>
                <a:spcPct val="110000"/>
              </a:lnSpc>
              <a:spcBef>
                <a:spcPct val="0"/>
              </a:spcBef>
            </a:pPr>
            <a:r>
              <a:rPr lang="en-US" sz="3200"/>
              <a:t>The main aim of this randomized controlled study is to assess the efficiency of cognitive and behavioral treatment (CBT) (“Apple-pie group”) on eating and weight-related cognitions, binge eating symptomatology and weight loss in patients who reported weight gain during AP treatment. </a:t>
            </a:r>
          </a:p>
          <a:p>
            <a:pPr marL="325438" indent="-325438" defTabSz="5260975">
              <a:lnSpc>
                <a:spcPct val="110000"/>
              </a:lnSpc>
              <a:spcBef>
                <a:spcPct val="0"/>
              </a:spcBef>
              <a:spcAft>
                <a:spcPts val="375"/>
              </a:spcAft>
              <a:buClr>
                <a:srgbClr val="FF9900"/>
              </a:buClr>
              <a:buSzTx/>
              <a:buFont typeface="Wingdings" pitchFamily="2" charset="2"/>
              <a:buNone/>
            </a:pPr>
            <a:r>
              <a:rPr lang="en-US" b="1">
                <a:solidFill>
                  <a:srgbClr val="454195"/>
                </a:solidFill>
              </a:rPr>
              <a:t>« Apple-pie group » (CBT)</a:t>
            </a:r>
            <a:endParaRPr lang="en-US" sz="3200">
              <a:solidFill>
                <a:srgbClr val="454195"/>
              </a:solidFill>
            </a:endParaRPr>
          </a:p>
          <a:p>
            <a:pPr marL="325438" indent="-325438" defTabSz="5260975">
              <a:lnSpc>
                <a:spcPct val="110000"/>
              </a:lnSpc>
              <a:spcBef>
                <a:spcPct val="0"/>
              </a:spcBef>
            </a:pPr>
            <a:r>
              <a:rPr lang="en-US" sz="3200"/>
              <a:t>The « Apple-pie group » (Khazaal Y 2004) was conceived as a handbook for a CBT treatment for severe psychiatric patients and adopts techniques such as Socratic questioning suited for patients with psychotic disorders. </a:t>
            </a:r>
          </a:p>
          <a:p>
            <a:pPr marL="325438" indent="-325438" defTabSz="5260975">
              <a:lnSpc>
                <a:spcPct val="110000"/>
              </a:lnSpc>
              <a:spcBef>
                <a:spcPct val="0"/>
              </a:spcBef>
              <a:buFont typeface="Wingdings" pitchFamily="2" charset="2"/>
              <a:buNone/>
            </a:pPr>
            <a:r>
              <a:rPr lang="en-US" sz="3200"/>
              <a:t>	12 hours weekly group treatment sessions including:</a:t>
            </a:r>
          </a:p>
          <a:p>
            <a:pPr marL="812800" lvl="1" indent="-255588" defTabSz="5260975">
              <a:lnSpc>
                <a:spcPct val="110000"/>
              </a:lnSpc>
              <a:spcBef>
                <a:spcPct val="0"/>
              </a:spcBef>
            </a:pPr>
            <a:r>
              <a:rPr lang="en-US" sz="3200"/>
              <a:t>A motivational group interview</a:t>
            </a:r>
          </a:p>
          <a:p>
            <a:pPr marL="812800" lvl="1" indent="-255588" defTabSz="5260975">
              <a:lnSpc>
                <a:spcPct val="110000"/>
              </a:lnSpc>
              <a:spcBef>
                <a:spcPct val="0"/>
              </a:spcBef>
            </a:pPr>
            <a:r>
              <a:rPr lang="en-US" sz="3200"/>
              <a:t>Self-observation of eating behavior</a:t>
            </a:r>
          </a:p>
          <a:p>
            <a:pPr marL="812800" lvl="1" indent="-255588" defTabSz="5260975">
              <a:lnSpc>
                <a:spcPct val="110000"/>
              </a:lnSpc>
              <a:spcBef>
                <a:spcPct val="0"/>
              </a:spcBef>
            </a:pPr>
            <a:r>
              <a:rPr lang="en-US" sz="3200"/>
              <a:t>Cognitive restructuring of maladapted cognitions related to weight and eating behavior (through 59 specific questions)</a:t>
            </a:r>
          </a:p>
          <a:p>
            <a:pPr marL="812800" lvl="1" indent="-255588" defTabSz="5260975">
              <a:lnSpc>
                <a:spcPct val="110000"/>
              </a:lnSpc>
              <a:spcBef>
                <a:spcPct val="0"/>
              </a:spcBef>
            </a:pPr>
            <a:r>
              <a:rPr lang="en-US" sz="3200"/>
              <a:t>Tasting sessions paying particular attention to sensations, as well as better recognizing satiety (i.e. negative alliesthesia)</a:t>
            </a:r>
          </a:p>
          <a:p>
            <a:pPr marL="812800" lvl="1" indent="-255588" defTabSz="5260975">
              <a:lnSpc>
                <a:spcPct val="110000"/>
              </a:lnSpc>
              <a:spcBef>
                <a:spcPct val="0"/>
              </a:spcBef>
            </a:pPr>
            <a:r>
              <a:rPr lang="en-US" sz="3200"/>
              <a:t>psychoeducation on links between weight gain and antipsychotic drugs</a:t>
            </a:r>
          </a:p>
          <a:p>
            <a:pPr marL="812800" lvl="1" indent="-255588" defTabSz="5260975">
              <a:lnSpc>
                <a:spcPct val="110000"/>
              </a:lnSpc>
              <a:spcBef>
                <a:spcPct val="0"/>
              </a:spcBef>
            </a:pPr>
            <a:r>
              <a:rPr lang="en-US" sz="3200"/>
              <a:t>moderate physical activity was encouraged,  </a:t>
            </a:r>
          </a:p>
          <a:p>
            <a:pPr marL="325438" indent="-325438" defTabSz="5260975">
              <a:lnSpc>
                <a:spcPct val="110000"/>
              </a:lnSpc>
              <a:spcBef>
                <a:spcPct val="0"/>
              </a:spcBef>
              <a:spcAft>
                <a:spcPts val="375"/>
              </a:spcAft>
              <a:buClr>
                <a:srgbClr val="FF9900"/>
              </a:buClr>
              <a:buSzTx/>
              <a:buFont typeface="Wingdings" pitchFamily="2" charset="2"/>
              <a:buNone/>
            </a:pPr>
            <a:r>
              <a:rPr lang="en-US" b="1">
                <a:solidFill>
                  <a:srgbClr val="454195"/>
                </a:solidFill>
              </a:rPr>
              <a:t>Brief nutritional education  (BNE; control condition)</a:t>
            </a:r>
            <a:endParaRPr lang="en-US">
              <a:solidFill>
                <a:srgbClr val="454195"/>
              </a:solidFill>
            </a:endParaRPr>
          </a:p>
          <a:p>
            <a:pPr marL="325438" indent="-325438" defTabSz="5260975">
              <a:lnSpc>
                <a:spcPct val="110000"/>
              </a:lnSpc>
              <a:spcBef>
                <a:spcPct val="0"/>
              </a:spcBef>
            </a:pPr>
            <a:r>
              <a:rPr lang="en-US" sz="3200"/>
              <a:t>The BNE group consisted of an informative two-hour group session in which patients received information on different types of foods, the food pyramid, daily nutritional needs as well as recommendations for a successful moderate calorie-restricted diet. </a:t>
            </a:r>
          </a:p>
          <a:p>
            <a:pPr marL="325438" indent="-325438" defTabSz="5260975">
              <a:lnSpc>
                <a:spcPct val="110000"/>
              </a:lnSpc>
              <a:spcBef>
                <a:spcPct val="0"/>
              </a:spcBef>
            </a:pPr>
            <a:endParaRPr lang="en-US" sz="3200"/>
          </a:p>
          <a:p>
            <a:pPr marL="325438" indent="-325438" defTabSz="5260975">
              <a:lnSpc>
                <a:spcPct val="110000"/>
              </a:lnSpc>
              <a:spcBef>
                <a:spcPct val="0"/>
              </a:spcBef>
              <a:buFont typeface="Wingdings" pitchFamily="2" charset="2"/>
              <a:buNone/>
            </a:pPr>
            <a:endParaRPr lang="en-US" sz="5400" b="1">
              <a:solidFill>
                <a:srgbClr val="454195"/>
              </a:solidFill>
            </a:endParaRPr>
          </a:p>
          <a:p>
            <a:pPr marL="325438" indent="-325438" defTabSz="5260975">
              <a:lnSpc>
                <a:spcPct val="110000"/>
              </a:lnSpc>
              <a:spcBef>
                <a:spcPct val="0"/>
              </a:spcBef>
              <a:buFont typeface="Wingdings" pitchFamily="2" charset="2"/>
              <a:buNone/>
            </a:pPr>
            <a:endParaRPr lang="en-US" sz="5400" b="1">
              <a:solidFill>
                <a:srgbClr val="454195"/>
              </a:solidFill>
            </a:endParaRPr>
          </a:p>
          <a:p>
            <a:pPr marL="325438" indent="-325438" defTabSz="5260975">
              <a:lnSpc>
                <a:spcPct val="110000"/>
              </a:lnSpc>
              <a:spcBef>
                <a:spcPct val="0"/>
              </a:spcBef>
              <a:buFont typeface="Wingdings" pitchFamily="2" charset="2"/>
              <a:buNone/>
            </a:pPr>
            <a:endParaRPr lang="en-US" sz="5400" b="1">
              <a:solidFill>
                <a:srgbClr val="454195"/>
              </a:solidFill>
            </a:endParaRPr>
          </a:p>
          <a:p>
            <a:pPr marL="325438" indent="-325438" defTabSz="5260975">
              <a:lnSpc>
                <a:spcPct val="110000"/>
              </a:lnSpc>
              <a:spcBef>
                <a:spcPct val="0"/>
              </a:spcBef>
              <a:buFont typeface="Wingdings" pitchFamily="2" charset="2"/>
              <a:buNone/>
            </a:pPr>
            <a:endParaRPr lang="en-US" sz="5400" b="1">
              <a:solidFill>
                <a:srgbClr val="454195"/>
              </a:solidFill>
            </a:endParaRPr>
          </a:p>
          <a:p>
            <a:pPr marL="325438" indent="-325438" defTabSz="5260975">
              <a:lnSpc>
                <a:spcPct val="110000"/>
              </a:lnSpc>
              <a:spcBef>
                <a:spcPct val="0"/>
              </a:spcBef>
              <a:buFont typeface="Wingdings" pitchFamily="2" charset="2"/>
              <a:buNone/>
            </a:pPr>
            <a:endParaRPr lang="en-US" sz="5400" b="1">
              <a:solidFill>
                <a:srgbClr val="454195"/>
              </a:solidFill>
            </a:endParaRPr>
          </a:p>
          <a:p>
            <a:pPr marL="325438" indent="-325438" defTabSz="5260975">
              <a:lnSpc>
                <a:spcPct val="110000"/>
              </a:lnSpc>
              <a:spcBef>
                <a:spcPct val="0"/>
              </a:spcBef>
              <a:buFont typeface="Wingdings" pitchFamily="2" charset="2"/>
              <a:buNone/>
            </a:pPr>
            <a:endParaRPr lang="en-US" sz="5400" b="1">
              <a:solidFill>
                <a:srgbClr val="454195"/>
              </a:solidFill>
            </a:endParaRPr>
          </a:p>
          <a:p>
            <a:pPr marL="325438" indent="-325438" defTabSz="5260975">
              <a:lnSpc>
                <a:spcPct val="110000"/>
              </a:lnSpc>
              <a:spcBef>
                <a:spcPct val="0"/>
              </a:spcBef>
              <a:buFont typeface="Wingdings" pitchFamily="2" charset="2"/>
              <a:buNone/>
            </a:pPr>
            <a:endParaRPr lang="en-US" sz="5400" b="1">
              <a:solidFill>
                <a:srgbClr val="454195"/>
              </a:solidFill>
            </a:endParaRPr>
          </a:p>
          <a:p>
            <a:pPr marL="325438" indent="-325438" defTabSz="5260975">
              <a:lnSpc>
                <a:spcPct val="110000"/>
              </a:lnSpc>
              <a:spcBef>
                <a:spcPct val="0"/>
              </a:spcBef>
              <a:buFont typeface="Wingdings" pitchFamily="2" charset="2"/>
              <a:buNone/>
            </a:pPr>
            <a:endParaRPr lang="en-US" sz="5400" b="1">
              <a:solidFill>
                <a:srgbClr val="454195"/>
              </a:solidFill>
            </a:endParaRPr>
          </a:p>
          <a:p>
            <a:pPr marL="325438" indent="-325438" defTabSz="5260975">
              <a:lnSpc>
                <a:spcPct val="110000"/>
              </a:lnSpc>
              <a:spcBef>
                <a:spcPct val="0"/>
              </a:spcBef>
              <a:buFont typeface="Wingdings" pitchFamily="2" charset="2"/>
              <a:buNone/>
            </a:pPr>
            <a:r>
              <a:rPr lang="en-US" sz="5400" b="1">
                <a:solidFill>
                  <a:srgbClr val="454195"/>
                </a:solidFill>
              </a:rPr>
              <a:t>Methods</a:t>
            </a:r>
          </a:p>
          <a:p>
            <a:pPr marL="325438" indent="-325438" defTabSz="5260975">
              <a:lnSpc>
                <a:spcPct val="110000"/>
              </a:lnSpc>
              <a:spcBef>
                <a:spcPct val="0"/>
              </a:spcBef>
            </a:pPr>
            <a:r>
              <a:rPr lang="en-US" sz="3200"/>
              <a:t>Prospective randomized controlled study: Apple-pie group vs BNE, 6 months follow up</a:t>
            </a:r>
          </a:p>
          <a:p>
            <a:pPr marL="325438" indent="-325438" defTabSz="5260975">
              <a:lnSpc>
                <a:spcPct val="110000"/>
              </a:lnSpc>
              <a:spcBef>
                <a:spcPct val="0"/>
              </a:spcBef>
            </a:pPr>
            <a:r>
              <a:rPr lang="en-US" sz="3200"/>
              <a:t>Inclusion criteria: 18 - 65 years of age; antipsychotic treatment (AP)  for a minimum of two months; reported weight gain during AP treatment &gt; 2kg over six months</a:t>
            </a:r>
          </a:p>
          <a:p>
            <a:pPr marL="325438" indent="-325438" defTabSz="5260975">
              <a:lnSpc>
                <a:spcPct val="110000"/>
              </a:lnSpc>
              <a:spcBef>
                <a:spcPct val="0"/>
              </a:spcBef>
            </a:pPr>
            <a:r>
              <a:rPr lang="en-US" sz="3200"/>
              <a:t>Exclusion criteria: anorexia; bulimia nervosa; opiate, alcohol or cocaine dependence; mental retardation; diabetes mellitus.</a:t>
            </a:r>
          </a:p>
          <a:p>
            <a:pPr marL="325438" indent="-325438" defTabSz="5260975">
              <a:lnSpc>
                <a:spcPct val="110000"/>
              </a:lnSpc>
              <a:spcBef>
                <a:spcPct val="0"/>
              </a:spcBef>
            </a:pPr>
            <a:r>
              <a:rPr lang="en-US" sz="3200"/>
              <a:t>Outcomes: Mizes Anorectic cognitive questionnaire (MAC-R) (Mizes et al. 2000), to assess eating and weight-related cognitions; Clinical interview using DSM-IV criteria (SCID-IV) (First MB et al. 2001) to assess the status of binge eating; Weight; Body mass index (BMI)</a:t>
            </a:r>
          </a:p>
        </p:txBody>
      </p:sp>
      <p:sp>
        <p:nvSpPr>
          <p:cNvPr id="318031" name="Rectangle 1615"/>
          <p:cNvSpPr>
            <a:spLocks noChangeArrowheads="1"/>
          </p:cNvSpPr>
          <p:nvPr/>
        </p:nvSpPr>
        <p:spPr bwMode="auto">
          <a:xfrm>
            <a:off x="20081875" y="14512925"/>
            <a:ext cx="14481175" cy="32477075"/>
          </a:xfrm>
          <a:prstGeom prst="rect">
            <a:avLst/>
          </a:prstGeom>
          <a:noFill/>
          <a:ln w="9525" algn="ctr">
            <a:noFill/>
            <a:miter lim="800000"/>
            <a:headEnd/>
            <a:tailEnd/>
          </a:ln>
          <a:effectLst/>
        </p:spPr>
        <p:txBody>
          <a:bodyPr lIns="111310" tIns="55656" rIns="111310" bIns="55656"/>
          <a:lstStyle/>
          <a:p>
            <a:pPr marL="557213" indent="-557213" defTabSz="5260975">
              <a:lnSpc>
                <a:spcPct val="110000"/>
              </a:lnSpc>
              <a:spcBef>
                <a:spcPct val="0"/>
              </a:spcBef>
              <a:buFont typeface="Wingdings" pitchFamily="2" charset="2"/>
              <a:buNone/>
            </a:pPr>
            <a:r>
              <a:rPr lang="en-US" sz="5400" b="1">
                <a:solidFill>
                  <a:srgbClr val="454195"/>
                </a:solidFill>
              </a:rPr>
              <a:t>Results</a:t>
            </a:r>
          </a:p>
          <a:p>
            <a:pPr marL="557213" indent="-557213" defTabSz="5260975">
              <a:lnSpc>
                <a:spcPct val="110000"/>
              </a:lnSpc>
              <a:spcBef>
                <a:spcPct val="0"/>
              </a:spcBef>
            </a:pPr>
            <a:r>
              <a:rPr lang="en-US" sz="3200"/>
              <a:t>A total of 128 referrals were screened. Seventy-one of them were identified as being eligible for the study and invited to participate. Of these, 10 refused consent, leaving a sample of 61 patients consenting to randomization. Socio-demographic and clinical characteristics of the CBT and BNE groups are shown in table 1. At baseline, there were no differences between the two study groups, except for BMI which was higher in the Apple-pie group (t=-3.05, df=58, p=0.003). </a:t>
            </a:r>
          </a:p>
          <a:p>
            <a:pPr marL="557213" indent="-557213" defTabSz="5260975">
              <a:lnSpc>
                <a:spcPct val="110000"/>
              </a:lnSpc>
              <a:spcBef>
                <a:spcPct val="0"/>
              </a:spcBef>
            </a:pPr>
            <a:endParaRPr lang="en-US" sz="3200"/>
          </a:p>
          <a:p>
            <a:pPr marL="557213" indent="-557213" defTabSz="5260975">
              <a:lnSpc>
                <a:spcPct val="110000"/>
              </a:lnSpc>
              <a:spcBef>
                <a:spcPct val="0"/>
              </a:spcBef>
              <a:spcAft>
                <a:spcPts val="375"/>
              </a:spcAft>
              <a:buClr>
                <a:srgbClr val="FF9900"/>
              </a:buClr>
              <a:buSzTx/>
              <a:buFont typeface="Wingdings" pitchFamily="2" charset="2"/>
              <a:buNone/>
            </a:pPr>
            <a:endParaRPr lang="en-US" sz="6600" b="1">
              <a:solidFill>
                <a:srgbClr val="454195"/>
              </a:solidFill>
            </a:endParaRPr>
          </a:p>
          <a:p>
            <a:pPr marL="557213" indent="-557213" defTabSz="5260975">
              <a:lnSpc>
                <a:spcPct val="110000"/>
              </a:lnSpc>
              <a:spcBef>
                <a:spcPct val="0"/>
              </a:spcBef>
              <a:spcAft>
                <a:spcPts val="375"/>
              </a:spcAft>
              <a:buClr>
                <a:srgbClr val="FF9900"/>
              </a:buClr>
              <a:buSzTx/>
              <a:buFont typeface="Wingdings" pitchFamily="2" charset="2"/>
              <a:buNone/>
            </a:pPr>
            <a:endParaRPr lang="en-US" sz="6600" b="1">
              <a:solidFill>
                <a:srgbClr val="454195"/>
              </a:solidFill>
            </a:endParaRPr>
          </a:p>
          <a:p>
            <a:pPr marL="557213" indent="-557213" defTabSz="5260975">
              <a:lnSpc>
                <a:spcPct val="110000"/>
              </a:lnSpc>
              <a:spcBef>
                <a:spcPct val="0"/>
              </a:spcBef>
              <a:spcAft>
                <a:spcPts val="375"/>
              </a:spcAft>
              <a:buClr>
                <a:srgbClr val="FF9900"/>
              </a:buClr>
              <a:buSzTx/>
              <a:buFont typeface="Wingdings" pitchFamily="2" charset="2"/>
              <a:buNone/>
            </a:pPr>
            <a:endParaRPr lang="en-US" sz="6600" b="1">
              <a:solidFill>
                <a:srgbClr val="454195"/>
              </a:solidFill>
            </a:endParaRPr>
          </a:p>
          <a:p>
            <a:pPr marL="557213" indent="-557213" defTabSz="5260975">
              <a:lnSpc>
                <a:spcPct val="110000"/>
              </a:lnSpc>
              <a:spcBef>
                <a:spcPct val="0"/>
              </a:spcBef>
              <a:spcAft>
                <a:spcPts val="375"/>
              </a:spcAft>
              <a:buClr>
                <a:srgbClr val="FF9900"/>
              </a:buClr>
              <a:buSzTx/>
              <a:buFont typeface="Wingdings" pitchFamily="2" charset="2"/>
              <a:buNone/>
            </a:pPr>
            <a:endParaRPr lang="en-US" sz="6600" b="1">
              <a:solidFill>
                <a:srgbClr val="454195"/>
              </a:solidFill>
            </a:endParaRPr>
          </a:p>
          <a:p>
            <a:pPr marL="557213" indent="-557213" defTabSz="5260975">
              <a:lnSpc>
                <a:spcPct val="110000"/>
              </a:lnSpc>
              <a:spcBef>
                <a:spcPct val="0"/>
              </a:spcBef>
              <a:spcAft>
                <a:spcPts val="375"/>
              </a:spcAft>
              <a:buClr>
                <a:srgbClr val="FF9900"/>
              </a:buClr>
              <a:buSzTx/>
              <a:buFont typeface="Wingdings" pitchFamily="2" charset="2"/>
              <a:buNone/>
            </a:pPr>
            <a:endParaRPr lang="en-US" sz="6600" b="1">
              <a:solidFill>
                <a:srgbClr val="454195"/>
              </a:solidFill>
            </a:endParaRPr>
          </a:p>
          <a:p>
            <a:pPr marL="557213" indent="-557213" defTabSz="5260975">
              <a:lnSpc>
                <a:spcPct val="110000"/>
              </a:lnSpc>
              <a:spcBef>
                <a:spcPct val="0"/>
              </a:spcBef>
              <a:spcAft>
                <a:spcPts val="375"/>
              </a:spcAft>
              <a:buClr>
                <a:srgbClr val="FF9900"/>
              </a:buClr>
              <a:buSzTx/>
              <a:buFont typeface="Wingdings" pitchFamily="2" charset="2"/>
              <a:buNone/>
            </a:pPr>
            <a:endParaRPr lang="en-US" sz="6600" b="1">
              <a:solidFill>
                <a:srgbClr val="454195"/>
              </a:solidFill>
            </a:endParaRPr>
          </a:p>
          <a:p>
            <a:pPr marL="557213" indent="-557213" defTabSz="5260975">
              <a:lnSpc>
                <a:spcPct val="110000"/>
              </a:lnSpc>
              <a:spcBef>
                <a:spcPct val="0"/>
              </a:spcBef>
              <a:spcAft>
                <a:spcPts val="375"/>
              </a:spcAft>
              <a:buClr>
                <a:srgbClr val="FF9900"/>
              </a:buClr>
              <a:buSzTx/>
              <a:buFont typeface="Wingdings" pitchFamily="2" charset="2"/>
              <a:buNone/>
            </a:pPr>
            <a:endParaRPr lang="en-US" sz="3200"/>
          </a:p>
          <a:p>
            <a:pPr marL="557213" indent="-557213" defTabSz="5260975">
              <a:lnSpc>
                <a:spcPct val="110000"/>
              </a:lnSpc>
              <a:spcBef>
                <a:spcPct val="0"/>
              </a:spcBef>
              <a:spcAft>
                <a:spcPts val="375"/>
              </a:spcAft>
              <a:buClr>
                <a:srgbClr val="FF9900"/>
              </a:buClr>
              <a:buSzTx/>
              <a:buFont typeface="Wingdings" pitchFamily="2" charset="2"/>
              <a:buNone/>
            </a:pPr>
            <a:endParaRPr lang="en-US" sz="3200"/>
          </a:p>
          <a:p>
            <a:pPr marL="557213" indent="-557213" defTabSz="5260975">
              <a:lnSpc>
                <a:spcPct val="110000"/>
              </a:lnSpc>
              <a:spcBef>
                <a:spcPct val="0"/>
              </a:spcBef>
              <a:spcAft>
                <a:spcPts val="375"/>
              </a:spcAft>
              <a:buClr>
                <a:srgbClr val="FF9900"/>
              </a:buClr>
              <a:buSzTx/>
              <a:buFont typeface="Wingdings" pitchFamily="2" charset="2"/>
              <a:buNone/>
            </a:pPr>
            <a:r>
              <a:rPr lang="en-US" sz="3200"/>
              <a:t>MAC-R: MANCOVA for repeated measures was performed for MAC-R , as well as for weight, while controlling for BMI.The overall F test confirmed the group effect at p = 0.01 (F(4,15) = 4.80). The tests of between-subjects effects showed a group effect for MAC-R total score (F(1,18)=14.52 and p=0.001), indicating a decrease in scores in the CBT group (Figure 1). </a:t>
            </a:r>
          </a:p>
          <a:p>
            <a:pPr marL="557213" indent="-557213" defTabSz="5260975">
              <a:lnSpc>
                <a:spcPct val="110000"/>
              </a:lnSpc>
              <a:spcBef>
                <a:spcPct val="0"/>
              </a:spcBef>
              <a:spcAft>
                <a:spcPts val="375"/>
              </a:spcAft>
              <a:buClr>
                <a:srgbClr val="FF9900"/>
              </a:buClr>
              <a:buSzTx/>
              <a:buFont typeface="Wingdings" pitchFamily="2" charset="2"/>
              <a:buNone/>
            </a:pPr>
            <a:r>
              <a:rPr lang="en-US" sz="3200"/>
              <a:t> Weight: The within-subjects contrasts suggested a time x group interaction effect for weight between weeks 12 and 24 (F(1,18)=5.91 and p=0.03). The mean value of the CBT group decreased, whereas this value increased in the control group.</a:t>
            </a:r>
          </a:p>
          <a:p>
            <a:pPr marL="557213" indent="-557213" defTabSz="5260975">
              <a:lnSpc>
                <a:spcPct val="110000"/>
              </a:lnSpc>
              <a:spcBef>
                <a:spcPct val="0"/>
              </a:spcBef>
              <a:spcAft>
                <a:spcPts val="375"/>
              </a:spcAft>
              <a:buClr>
                <a:srgbClr val="FF9900"/>
              </a:buClr>
              <a:buSzTx/>
              <a:buFont typeface="Wingdings" pitchFamily="2" charset="2"/>
              <a:buNone/>
            </a:pPr>
            <a:r>
              <a:rPr lang="en-US" sz="3200"/>
              <a:t> Binge eating: In order to test the equality of the proportions of patients without either binge eating or binge-symptomatology between inclusion, week 12 and week 24, Cochran’Q tests for binary related variables were used. They showed that these proportions were not the same among patients allocated to the CBT intervention (Cochran’s Q=13, df=2 and p=0.002).  Indeed, between inclusion and week 12, this proportion increased from 36.4% to 72.7%, whereas it remained stable around 50% for those allocated to the control group (Cochran’s Q=2, df=2 and p=0,4).</a:t>
            </a:r>
          </a:p>
          <a:p>
            <a:pPr marL="557213" indent="-557213" defTabSz="5260975">
              <a:lnSpc>
                <a:spcPct val="110000"/>
              </a:lnSpc>
              <a:spcBef>
                <a:spcPct val="0"/>
              </a:spcBef>
              <a:spcAft>
                <a:spcPts val="375"/>
              </a:spcAft>
              <a:buClr>
                <a:srgbClr val="FF9900"/>
              </a:buClr>
              <a:buSzTx/>
              <a:buFont typeface="Wingdings" pitchFamily="2" charset="2"/>
              <a:buNone/>
            </a:pPr>
            <a:r>
              <a:rPr lang="en-US" sz="5400" b="1">
                <a:solidFill>
                  <a:srgbClr val="454195"/>
                </a:solidFill>
              </a:rPr>
              <a:t>Conclusions</a:t>
            </a:r>
          </a:p>
          <a:p>
            <a:pPr marL="557213" indent="-557213" defTabSz="5260975">
              <a:lnSpc>
                <a:spcPct val="110000"/>
              </a:lnSpc>
              <a:spcBef>
                <a:spcPct val="0"/>
              </a:spcBef>
            </a:pPr>
            <a:r>
              <a:rPr lang="en-US" sz="3200"/>
              <a:t>Feasibility of the CBT program called “Apple-pie group” for severely ill psychiatric patients treated with antipsychotic drugs</a:t>
            </a:r>
          </a:p>
          <a:p>
            <a:pPr marL="557213" indent="-557213" defTabSz="5260975">
              <a:lnSpc>
                <a:spcPct val="110000"/>
              </a:lnSpc>
              <a:spcBef>
                <a:spcPct val="0"/>
              </a:spcBef>
            </a:pPr>
            <a:r>
              <a:rPr lang="en-US" sz="3200"/>
              <a:t>“Apple-pie group” seems to be superior to BNE</a:t>
            </a:r>
          </a:p>
          <a:p>
            <a:pPr marL="557213" indent="-557213" defTabSz="5260975">
              <a:lnSpc>
                <a:spcPct val="110000"/>
              </a:lnSpc>
              <a:spcBef>
                <a:spcPct val="0"/>
              </a:spcBef>
            </a:pPr>
            <a:r>
              <a:rPr lang="en-US" sz="3200"/>
              <a:t>The effect of the “Apple-pie group” intervention on cognitions and binge eating appeared early, whereas the effect on weight appeared only modestly and slowly. A therapeutic effect on cognitions and bingeing could bring on substantial and persistent behavioural modification of eating behaviours, progressively resulting in loss of weight. </a:t>
            </a:r>
          </a:p>
          <a:p>
            <a:pPr marL="557213" indent="-557213" defTabSz="5260975">
              <a:lnSpc>
                <a:spcPct val="110000"/>
              </a:lnSpc>
              <a:spcBef>
                <a:spcPct val="0"/>
              </a:spcBef>
            </a:pPr>
            <a:r>
              <a:rPr lang="en-US" sz="3200"/>
              <a:t>Limitations: open-label design, less intensive treatment received by the control group, follow-up limited to 6 months, lack of control of AP adherence </a:t>
            </a:r>
          </a:p>
          <a:p>
            <a:pPr marL="557213" indent="-557213" defTabSz="5260975">
              <a:lnSpc>
                <a:spcPct val="110000"/>
              </a:lnSpc>
              <a:spcBef>
                <a:spcPct val="0"/>
              </a:spcBef>
              <a:buFont typeface="Wingdings" pitchFamily="2" charset="2"/>
              <a:buNone/>
            </a:pPr>
            <a:r>
              <a:rPr lang="en-US" sz="5400" b="1">
                <a:solidFill>
                  <a:srgbClr val="454195"/>
                </a:solidFill>
              </a:rPr>
              <a:t>References</a:t>
            </a:r>
          </a:p>
          <a:p>
            <a:pPr marL="557213" indent="-557213" defTabSz="5260975">
              <a:lnSpc>
                <a:spcPct val="110000"/>
              </a:lnSpc>
              <a:spcBef>
                <a:spcPct val="0"/>
              </a:spcBef>
            </a:pPr>
            <a:r>
              <a:rPr lang="fr-CH" sz="2500"/>
              <a:t>Mizes J.S., Christiano,B., Madison,J., Post,G., Seime,R., and Varnado,P., 2000. Development of the mizes anorectic cognitions questionnaire-revised: psychometric properties and factor structure in a large sample of eating disorder patients. Int J Eat Disord. 28, 415-421.</a:t>
            </a:r>
          </a:p>
          <a:p>
            <a:pPr marL="557213" indent="-557213" defTabSz="5260975">
              <a:lnSpc>
                <a:spcPct val="110000"/>
              </a:lnSpc>
              <a:spcBef>
                <a:spcPct val="0"/>
              </a:spcBef>
            </a:pPr>
            <a:r>
              <a:rPr lang="fr-CH" sz="2500"/>
              <a:t>First MB, Spitzer,R.L., Gibbon M, and William J, 2001. Structured clinical interview for DSM-IV-TR Axis I disorders- Non patient edition. New York State Psychiatric Institute, New York. </a:t>
            </a:r>
          </a:p>
        </p:txBody>
      </p:sp>
      <p:sp>
        <p:nvSpPr>
          <p:cNvPr id="318101" name="Text Box 1685"/>
          <p:cNvSpPr txBox="1">
            <a:spLocks noChangeArrowheads="1"/>
          </p:cNvSpPr>
          <p:nvPr/>
        </p:nvSpPr>
        <p:spPr bwMode="auto">
          <a:xfrm>
            <a:off x="20081875" y="20256500"/>
            <a:ext cx="6432550" cy="952500"/>
          </a:xfrm>
          <a:prstGeom prst="rect">
            <a:avLst/>
          </a:prstGeom>
          <a:noFill/>
          <a:ln w="9525" algn="ctr">
            <a:noFill/>
            <a:miter lim="800000"/>
            <a:headEnd/>
            <a:tailEnd/>
          </a:ln>
          <a:effectLst/>
        </p:spPr>
        <p:txBody>
          <a:bodyPr wrap="none" lIns="129882" tIns="64940" rIns="129882" bIns="64940">
            <a:spAutoFit/>
          </a:bodyPr>
          <a:lstStyle/>
          <a:p>
            <a:pPr defTabSz="5260975">
              <a:lnSpc>
                <a:spcPct val="80000"/>
              </a:lnSpc>
              <a:spcBef>
                <a:spcPct val="20000"/>
              </a:spcBef>
              <a:buClr>
                <a:srgbClr val="FF9900"/>
              </a:buClr>
              <a:buSzTx/>
              <a:buFont typeface="Wingdings" pitchFamily="2" charset="2"/>
              <a:buNone/>
            </a:pPr>
            <a:r>
              <a:rPr lang="fr-CH" sz="3000" b="1" i="1">
                <a:solidFill>
                  <a:srgbClr val="D27D00"/>
                </a:solidFill>
                <a:latin typeface="Univers" pitchFamily="34" charset="0"/>
              </a:rPr>
              <a:t>Table 1 </a:t>
            </a:r>
            <a:r>
              <a:rPr lang="fr-CH" sz="3000">
                <a:latin typeface="Univers" pitchFamily="34" charset="0"/>
              </a:rPr>
              <a:t>Baseline characteristics of </a:t>
            </a:r>
          </a:p>
          <a:p>
            <a:pPr defTabSz="5260975">
              <a:lnSpc>
                <a:spcPct val="80000"/>
              </a:lnSpc>
              <a:spcBef>
                <a:spcPct val="20000"/>
              </a:spcBef>
              <a:buClr>
                <a:srgbClr val="FF9900"/>
              </a:buClr>
              <a:buSzTx/>
              <a:buFont typeface="Wingdings" pitchFamily="2" charset="2"/>
              <a:buNone/>
            </a:pPr>
            <a:r>
              <a:rPr lang="fr-CH" sz="3000">
                <a:latin typeface="Univers" pitchFamily="34" charset="0"/>
              </a:rPr>
              <a:t>           the sample</a:t>
            </a:r>
          </a:p>
        </p:txBody>
      </p:sp>
      <p:pic>
        <p:nvPicPr>
          <p:cNvPr id="332121" name="Picture 2393"/>
          <p:cNvPicPr>
            <a:picLocks noChangeAspect="1" noChangeArrowheads="1"/>
          </p:cNvPicPr>
          <p:nvPr/>
        </p:nvPicPr>
        <p:blipFill>
          <a:blip r:embed="rId2" cstate="print"/>
          <a:srcRect/>
          <a:stretch>
            <a:fillRect/>
          </a:stretch>
        </p:blipFill>
        <p:spPr bwMode="auto">
          <a:xfrm>
            <a:off x="24642763" y="47707550"/>
            <a:ext cx="8402637" cy="2079625"/>
          </a:xfrm>
          <a:prstGeom prst="rect">
            <a:avLst/>
          </a:prstGeom>
          <a:noFill/>
          <a:ln w="9525">
            <a:noFill/>
            <a:miter lim="800000"/>
            <a:headEnd/>
            <a:tailEnd/>
          </a:ln>
          <a:effectLst/>
        </p:spPr>
      </p:pic>
      <p:sp>
        <p:nvSpPr>
          <p:cNvPr id="332122" name="Text Box 2394"/>
          <p:cNvSpPr txBox="1">
            <a:spLocks noChangeArrowheads="1"/>
          </p:cNvSpPr>
          <p:nvPr/>
        </p:nvSpPr>
        <p:spPr bwMode="auto">
          <a:xfrm>
            <a:off x="3000375" y="47926625"/>
            <a:ext cx="9974263" cy="1701800"/>
          </a:xfrm>
          <a:prstGeom prst="rect">
            <a:avLst/>
          </a:prstGeom>
          <a:noFill/>
          <a:ln w="12700">
            <a:noFill/>
            <a:miter lim="800000"/>
            <a:headEnd type="none" w="sm" len="sm"/>
            <a:tailEnd type="none" w="sm" len="sm"/>
          </a:ln>
          <a:effectLst/>
        </p:spPr>
        <p:txBody>
          <a:bodyPr lIns="407591" tIns="203795" rIns="407591" bIns="203795">
            <a:spAutoFit/>
          </a:bodyPr>
          <a:lstStyle/>
          <a:p>
            <a:pPr defTabSz="4078288" eaLnBrk="0" hangingPunct="0">
              <a:lnSpc>
                <a:spcPct val="60000"/>
              </a:lnSpc>
              <a:buClrTx/>
              <a:buSzTx/>
              <a:buFontTx/>
              <a:buNone/>
            </a:pPr>
            <a:r>
              <a:rPr lang="fr-CH" sz="5000" b="1">
                <a:latin typeface="Univers" pitchFamily="34" charset="0"/>
              </a:rPr>
              <a:t>Service d’abus de substances</a:t>
            </a:r>
          </a:p>
          <a:p>
            <a:pPr defTabSz="4078288" eaLnBrk="0" hangingPunct="0">
              <a:lnSpc>
                <a:spcPct val="60000"/>
              </a:lnSpc>
              <a:buClrTx/>
              <a:buSzTx/>
              <a:buFontTx/>
              <a:buNone/>
            </a:pPr>
            <a:r>
              <a:rPr lang="fr-CH" sz="5000">
                <a:latin typeface="Univers" pitchFamily="34" charset="0"/>
              </a:rPr>
              <a:t>Département de Psychiatrie</a:t>
            </a:r>
            <a:endParaRPr lang="fr-FR" sz="5000">
              <a:latin typeface="Univers" pitchFamily="34" charset="0"/>
            </a:endParaRPr>
          </a:p>
        </p:txBody>
      </p:sp>
      <p:grpSp>
        <p:nvGrpSpPr>
          <p:cNvPr id="332123" name="Group 2395"/>
          <p:cNvGrpSpPr>
            <a:grpSpLocks/>
          </p:cNvGrpSpPr>
          <p:nvPr/>
        </p:nvGrpSpPr>
        <p:grpSpPr bwMode="auto">
          <a:xfrm>
            <a:off x="15986125" y="48086963"/>
            <a:ext cx="5645150" cy="1362075"/>
            <a:chOff x="8412" y="21032"/>
            <a:chExt cx="3200" cy="784"/>
          </a:xfrm>
        </p:grpSpPr>
        <p:pic>
          <p:nvPicPr>
            <p:cNvPr id="332124" name="Picture 2396" descr="WHO"/>
            <p:cNvPicPr>
              <a:picLocks noChangeAspect="1" noChangeArrowheads="1"/>
            </p:cNvPicPr>
            <p:nvPr/>
          </p:nvPicPr>
          <p:blipFill>
            <a:blip r:embed="rId3" cstate="print"/>
            <a:srcRect/>
            <a:stretch>
              <a:fillRect/>
            </a:stretch>
          </p:blipFill>
          <p:spPr bwMode="auto">
            <a:xfrm>
              <a:off x="8412" y="21032"/>
              <a:ext cx="907" cy="784"/>
            </a:xfrm>
            <a:prstGeom prst="rect">
              <a:avLst/>
            </a:prstGeom>
            <a:noFill/>
          </p:spPr>
        </p:pic>
        <p:sp>
          <p:nvSpPr>
            <p:cNvPr id="332125" name="Text Box 2397"/>
            <p:cNvSpPr txBox="1">
              <a:spLocks noChangeArrowheads="1"/>
            </p:cNvSpPr>
            <p:nvPr/>
          </p:nvSpPr>
          <p:spPr bwMode="auto">
            <a:xfrm>
              <a:off x="9410" y="21116"/>
              <a:ext cx="2202" cy="618"/>
            </a:xfrm>
            <a:prstGeom prst="rect">
              <a:avLst/>
            </a:prstGeom>
            <a:noFill/>
            <a:ln w="9525" algn="ctr">
              <a:noFill/>
              <a:miter lim="800000"/>
              <a:headEnd/>
              <a:tailEnd/>
            </a:ln>
            <a:effectLst/>
          </p:spPr>
          <p:txBody>
            <a:bodyPr lIns="100675" tIns="50338" rIns="100675" bIns="50338">
              <a:spAutoFit/>
            </a:bodyPr>
            <a:lstStyle/>
            <a:p>
              <a:pPr algn="ctr" defTabSz="4078288">
                <a:spcBef>
                  <a:spcPct val="20000"/>
                </a:spcBef>
                <a:buClr>
                  <a:srgbClr val="FF9900"/>
                </a:buClr>
                <a:buSzTx/>
                <a:buFont typeface="Wingdings" pitchFamily="2" charset="2"/>
                <a:buNone/>
              </a:pPr>
              <a:r>
                <a:rPr lang="fr-CH" sz="2200">
                  <a:latin typeface="Univers" pitchFamily="34" charset="0"/>
                </a:rPr>
                <a:t>WHO Collaborating Center</a:t>
              </a:r>
            </a:p>
            <a:p>
              <a:pPr algn="ctr" defTabSz="4078288">
                <a:spcBef>
                  <a:spcPct val="20000"/>
                </a:spcBef>
                <a:buClr>
                  <a:srgbClr val="FF9900"/>
                </a:buClr>
                <a:buSzTx/>
                <a:buFont typeface="Wingdings" pitchFamily="2" charset="2"/>
                <a:buNone/>
              </a:pPr>
              <a:r>
                <a:rPr lang="en-US" sz="2200" i="1">
                  <a:latin typeface="Univers" pitchFamily="34" charset="0"/>
                </a:rPr>
                <a:t>for Training and Research in S</a:t>
              </a:r>
              <a:r>
                <a:rPr lang="fr-CH" sz="2200" i="1">
                  <a:latin typeface="Univers" pitchFamily="34" charset="0"/>
                </a:rPr>
                <a:t>ubstance abuse</a:t>
              </a:r>
            </a:p>
          </p:txBody>
        </p:sp>
      </p:grpSp>
      <p:pic>
        <p:nvPicPr>
          <p:cNvPr id="332492" name="Picture 2764" descr="chile-banner"/>
          <p:cNvPicPr>
            <a:picLocks noChangeAspect="1" noChangeArrowheads="1"/>
          </p:cNvPicPr>
          <p:nvPr/>
        </p:nvPicPr>
        <p:blipFill>
          <a:blip r:embed="rId4" cstate="print"/>
          <a:srcRect/>
          <a:stretch>
            <a:fillRect/>
          </a:stretch>
        </p:blipFill>
        <p:spPr bwMode="auto">
          <a:xfrm>
            <a:off x="431800" y="9510713"/>
            <a:ext cx="2066925" cy="3094037"/>
          </a:xfrm>
          <a:prstGeom prst="rect">
            <a:avLst/>
          </a:prstGeom>
          <a:noFill/>
          <a:ln w="9525">
            <a:solidFill>
              <a:schemeClr val="tx1"/>
            </a:solidFill>
            <a:miter lim="800000"/>
            <a:headEnd/>
            <a:tailEnd/>
          </a:ln>
        </p:spPr>
      </p:pic>
      <p:grpSp>
        <p:nvGrpSpPr>
          <p:cNvPr id="333996" name="Group 3244"/>
          <p:cNvGrpSpPr>
            <a:grpSpLocks/>
          </p:cNvGrpSpPr>
          <p:nvPr/>
        </p:nvGrpSpPr>
        <p:grpSpPr bwMode="auto">
          <a:xfrm>
            <a:off x="20232688" y="21499513"/>
            <a:ext cx="6842125" cy="5400675"/>
            <a:chOff x="1288" y="989"/>
            <a:chExt cx="3184" cy="2396"/>
          </a:xfrm>
        </p:grpSpPr>
        <p:sp>
          <p:nvSpPr>
            <p:cNvPr id="333997" name="Rectangle 3245"/>
            <p:cNvSpPr>
              <a:spLocks noChangeArrowheads="1"/>
            </p:cNvSpPr>
            <p:nvPr/>
          </p:nvSpPr>
          <p:spPr bwMode="auto">
            <a:xfrm>
              <a:off x="3496" y="3212"/>
              <a:ext cx="976" cy="173"/>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0.0%</a:t>
              </a:r>
              <a:endParaRPr lang="fr-CH" sz="2400">
                <a:solidFill>
                  <a:schemeClr val="bg1"/>
                </a:solidFill>
              </a:endParaRPr>
            </a:p>
          </p:txBody>
        </p:sp>
        <p:sp>
          <p:nvSpPr>
            <p:cNvPr id="333998" name="Rectangle 3246"/>
            <p:cNvSpPr>
              <a:spLocks noChangeArrowheads="1"/>
            </p:cNvSpPr>
            <p:nvPr/>
          </p:nvSpPr>
          <p:spPr bwMode="auto">
            <a:xfrm>
              <a:off x="2568" y="3212"/>
              <a:ext cx="928" cy="173"/>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6.5%</a:t>
              </a:r>
              <a:endParaRPr lang="fr-CH" sz="2400">
                <a:solidFill>
                  <a:schemeClr val="bg1"/>
                </a:solidFill>
              </a:endParaRPr>
            </a:p>
          </p:txBody>
        </p:sp>
        <p:sp>
          <p:nvSpPr>
            <p:cNvPr id="333999" name="Rectangle 3247"/>
            <p:cNvSpPr>
              <a:spLocks noChangeArrowheads="1"/>
            </p:cNvSpPr>
            <p:nvPr/>
          </p:nvSpPr>
          <p:spPr bwMode="auto">
            <a:xfrm>
              <a:off x="1288" y="3212"/>
              <a:ext cx="1280" cy="173"/>
            </a:xfrm>
            <a:prstGeom prst="rect">
              <a:avLst/>
            </a:prstGeom>
            <a:solidFill>
              <a:schemeClr val="accent2"/>
            </a:solidFill>
            <a:ln w="9525" algn="ctr">
              <a:solidFill>
                <a:schemeClr val="bg1"/>
              </a:solidFill>
              <a:miter lim="800000"/>
              <a:headEnd/>
              <a:tailEnd/>
            </a:ln>
            <a:effectLst/>
          </p:spPr>
          <p:txBody>
            <a:bodyPr/>
            <a:lstStyle/>
            <a:p>
              <a:pPr fontAlgn="t">
                <a:lnSpc>
                  <a:spcPct val="100000"/>
                </a:lnSpc>
                <a:spcBef>
                  <a:spcPct val="0"/>
                </a:spcBef>
                <a:buClrTx/>
                <a:buSzTx/>
                <a:buFontTx/>
                <a:buNone/>
              </a:pPr>
              <a:r>
                <a:rPr lang="fr-CH" sz="1600">
                  <a:solidFill>
                    <a:schemeClr val="bg1"/>
                  </a:solidFill>
                  <a:latin typeface="Univers" pitchFamily="34" charset="0"/>
                </a:rPr>
                <a:t>Quetiapine</a:t>
              </a:r>
            </a:p>
          </p:txBody>
        </p:sp>
        <p:sp>
          <p:nvSpPr>
            <p:cNvPr id="334000" name="Rectangle 3248"/>
            <p:cNvSpPr>
              <a:spLocks noChangeArrowheads="1"/>
            </p:cNvSpPr>
            <p:nvPr/>
          </p:nvSpPr>
          <p:spPr bwMode="auto">
            <a:xfrm>
              <a:off x="3496" y="3039"/>
              <a:ext cx="976" cy="173"/>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16.7%</a:t>
              </a:r>
              <a:endParaRPr lang="fr-CH" sz="2400">
                <a:solidFill>
                  <a:schemeClr val="bg1"/>
                </a:solidFill>
              </a:endParaRPr>
            </a:p>
          </p:txBody>
        </p:sp>
        <p:sp>
          <p:nvSpPr>
            <p:cNvPr id="334001" name="Rectangle 3249"/>
            <p:cNvSpPr>
              <a:spLocks noChangeArrowheads="1"/>
            </p:cNvSpPr>
            <p:nvPr/>
          </p:nvSpPr>
          <p:spPr bwMode="auto">
            <a:xfrm>
              <a:off x="2568" y="3039"/>
              <a:ext cx="928" cy="173"/>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19.4%</a:t>
              </a:r>
              <a:endParaRPr lang="fr-CH" sz="2400">
                <a:solidFill>
                  <a:schemeClr val="bg1"/>
                </a:solidFill>
              </a:endParaRPr>
            </a:p>
          </p:txBody>
        </p:sp>
        <p:sp>
          <p:nvSpPr>
            <p:cNvPr id="334002" name="Rectangle 3250"/>
            <p:cNvSpPr>
              <a:spLocks noChangeArrowheads="1"/>
            </p:cNvSpPr>
            <p:nvPr/>
          </p:nvSpPr>
          <p:spPr bwMode="auto">
            <a:xfrm>
              <a:off x="1288" y="3039"/>
              <a:ext cx="1280" cy="173"/>
            </a:xfrm>
            <a:prstGeom prst="rect">
              <a:avLst/>
            </a:prstGeom>
            <a:solidFill>
              <a:schemeClr val="accent2"/>
            </a:solidFill>
            <a:ln w="9525" algn="ctr">
              <a:solidFill>
                <a:schemeClr val="bg1"/>
              </a:solidFill>
              <a:miter lim="800000"/>
              <a:headEnd/>
              <a:tailEnd/>
            </a:ln>
            <a:effectLst/>
          </p:spPr>
          <p:txBody>
            <a:bodyPr/>
            <a:lstStyle/>
            <a:p>
              <a:pPr fontAlgn="t">
                <a:lnSpc>
                  <a:spcPct val="100000"/>
                </a:lnSpc>
                <a:spcBef>
                  <a:spcPct val="0"/>
                </a:spcBef>
                <a:buClrTx/>
                <a:buSzTx/>
                <a:buFontTx/>
                <a:buNone/>
              </a:pPr>
              <a:r>
                <a:rPr lang="fr-CH" sz="1600">
                  <a:solidFill>
                    <a:schemeClr val="bg1"/>
                  </a:solidFill>
                  <a:latin typeface="Univers" pitchFamily="34" charset="0"/>
                </a:rPr>
                <a:t>Clozapine</a:t>
              </a:r>
            </a:p>
          </p:txBody>
        </p:sp>
        <p:sp>
          <p:nvSpPr>
            <p:cNvPr id="334003" name="Rectangle 3251"/>
            <p:cNvSpPr>
              <a:spLocks noChangeArrowheads="1"/>
            </p:cNvSpPr>
            <p:nvPr/>
          </p:nvSpPr>
          <p:spPr bwMode="auto">
            <a:xfrm>
              <a:off x="3496" y="2866"/>
              <a:ext cx="976" cy="173"/>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13.3%</a:t>
              </a:r>
              <a:endParaRPr lang="fr-CH" sz="2400">
                <a:solidFill>
                  <a:schemeClr val="bg1"/>
                </a:solidFill>
              </a:endParaRPr>
            </a:p>
          </p:txBody>
        </p:sp>
        <p:sp>
          <p:nvSpPr>
            <p:cNvPr id="334004" name="Rectangle 3252"/>
            <p:cNvSpPr>
              <a:spLocks noChangeArrowheads="1"/>
            </p:cNvSpPr>
            <p:nvPr/>
          </p:nvSpPr>
          <p:spPr bwMode="auto">
            <a:xfrm>
              <a:off x="2568" y="2866"/>
              <a:ext cx="928" cy="173"/>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12.9%</a:t>
              </a:r>
              <a:endParaRPr lang="fr-CH" sz="2400">
                <a:solidFill>
                  <a:schemeClr val="bg1"/>
                </a:solidFill>
              </a:endParaRPr>
            </a:p>
          </p:txBody>
        </p:sp>
        <p:sp>
          <p:nvSpPr>
            <p:cNvPr id="334005" name="Rectangle 3253"/>
            <p:cNvSpPr>
              <a:spLocks noChangeArrowheads="1"/>
            </p:cNvSpPr>
            <p:nvPr/>
          </p:nvSpPr>
          <p:spPr bwMode="auto">
            <a:xfrm>
              <a:off x="1288" y="2866"/>
              <a:ext cx="1280" cy="173"/>
            </a:xfrm>
            <a:prstGeom prst="rect">
              <a:avLst/>
            </a:prstGeom>
            <a:solidFill>
              <a:schemeClr val="accent2"/>
            </a:solidFill>
            <a:ln w="9525" algn="ctr">
              <a:solidFill>
                <a:schemeClr val="bg1"/>
              </a:solidFill>
              <a:miter lim="800000"/>
              <a:headEnd/>
              <a:tailEnd/>
            </a:ln>
            <a:effectLst/>
          </p:spPr>
          <p:txBody>
            <a:bodyPr/>
            <a:lstStyle/>
            <a:p>
              <a:pPr fontAlgn="t">
                <a:lnSpc>
                  <a:spcPct val="100000"/>
                </a:lnSpc>
                <a:spcBef>
                  <a:spcPct val="0"/>
                </a:spcBef>
                <a:buClrTx/>
                <a:buSzTx/>
                <a:buFontTx/>
                <a:buNone/>
              </a:pPr>
              <a:r>
                <a:rPr lang="fr-CH" sz="1600">
                  <a:solidFill>
                    <a:schemeClr val="bg1"/>
                  </a:solidFill>
                  <a:latin typeface="Univers" pitchFamily="34" charset="0"/>
                </a:rPr>
                <a:t>Risperidone</a:t>
              </a:r>
            </a:p>
          </p:txBody>
        </p:sp>
        <p:sp>
          <p:nvSpPr>
            <p:cNvPr id="334006" name="Rectangle 3254"/>
            <p:cNvSpPr>
              <a:spLocks noChangeArrowheads="1"/>
            </p:cNvSpPr>
            <p:nvPr/>
          </p:nvSpPr>
          <p:spPr bwMode="auto">
            <a:xfrm>
              <a:off x="3496" y="2693"/>
              <a:ext cx="976" cy="173"/>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50.0%</a:t>
              </a:r>
              <a:endParaRPr lang="fr-CH" sz="2400">
                <a:solidFill>
                  <a:schemeClr val="bg1"/>
                </a:solidFill>
              </a:endParaRPr>
            </a:p>
          </p:txBody>
        </p:sp>
        <p:sp>
          <p:nvSpPr>
            <p:cNvPr id="334007" name="Rectangle 3255"/>
            <p:cNvSpPr>
              <a:spLocks noChangeArrowheads="1"/>
            </p:cNvSpPr>
            <p:nvPr/>
          </p:nvSpPr>
          <p:spPr bwMode="auto">
            <a:xfrm>
              <a:off x="2568" y="2693"/>
              <a:ext cx="928" cy="173"/>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45.2%</a:t>
              </a:r>
              <a:endParaRPr lang="fr-CH" sz="2400">
                <a:solidFill>
                  <a:schemeClr val="bg1"/>
                </a:solidFill>
              </a:endParaRPr>
            </a:p>
          </p:txBody>
        </p:sp>
        <p:sp>
          <p:nvSpPr>
            <p:cNvPr id="334008" name="Rectangle 3256"/>
            <p:cNvSpPr>
              <a:spLocks noChangeArrowheads="1"/>
            </p:cNvSpPr>
            <p:nvPr/>
          </p:nvSpPr>
          <p:spPr bwMode="auto">
            <a:xfrm>
              <a:off x="1288" y="2693"/>
              <a:ext cx="1280" cy="173"/>
            </a:xfrm>
            <a:prstGeom prst="rect">
              <a:avLst/>
            </a:prstGeom>
            <a:solidFill>
              <a:schemeClr val="accent2"/>
            </a:solidFill>
            <a:ln w="9525" algn="ctr">
              <a:solidFill>
                <a:schemeClr val="bg1"/>
              </a:solidFill>
              <a:miter lim="800000"/>
              <a:headEnd/>
              <a:tailEnd/>
            </a:ln>
            <a:effectLst/>
          </p:spPr>
          <p:txBody>
            <a:bodyPr/>
            <a:lstStyle/>
            <a:p>
              <a:pPr fontAlgn="t">
                <a:lnSpc>
                  <a:spcPct val="100000"/>
                </a:lnSpc>
                <a:spcBef>
                  <a:spcPct val="0"/>
                </a:spcBef>
                <a:buClrTx/>
                <a:buSzTx/>
                <a:buFontTx/>
                <a:buNone/>
              </a:pPr>
              <a:r>
                <a:rPr lang="fr-CH" sz="1600">
                  <a:solidFill>
                    <a:schemeClr val="bg1"/>
                  </a:solidFill>
                  <a:latin typeface="Univers" pitchFamily="34" charset="0"/>
                </a:rPr>
                <a:t>Olanzapine</a:t>
              </a:r>
            </a:p>
          </p:txBody>
        </p:sp>
        <p:sp>
          <p:nvSpPr>
            <p:cNvPr id="334009" name="Rectangle 3257"/>
            <p:cNvSpPr>
              <a:spLocks noChangeArrowheads="1"/>
            </p:cNvSpPr>
            <p:nvPr/>
          </p:nvSpPr>
          <p:spPr bwMode="auto">
            <a:xfrm>
              <a:off x="3496" y="2406"/>
              <a:ext cx="976" cy="287"/>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66. 7%</a:t>
              </a:r>
              <a:endParaRPr lang="fr-CH" sz="2400">
                <a:solidFill>
                  <a:schemeClr val="bg1"/>
                </a:solidFill>
              </a:endParaRPr>
            </a:p>
          </p:txBody>
        </p:sp>
        <p:sp>
          <p:nvSpPr>
            <p:cNvPr id="334010" name="Rectangle 3258"/>
            <p:cNvSpPr>
              <a:spLocks noChangeArrowheads="1"/>
            </p:cNvSpPr>
            <p:nvPr/>
          </p:nvSpPr>
          <p:spPr bwMode="auto">
            <a:xfrm>
              <a:off x="2568" y="2406"/>
              <a:ext cx="928" cy="287"/>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80.6%</a:t>
              </a:r>
              <a:endParaRPr lang="fr-CH" sz="2400">
                <a:solidFill>
                  <a:schemeClr val="bg1"/>
                </a:solidFill>
              </a:endParaRPr>
            </a:p>
          </p:txBody>
        </p:sp>
        <p:sp>
          <p:nvSpPr>
            <p:cNvPr id="334011" name="Rectangle 3259"/>
            <p:cNvSpPr>
              <a:spLocks noChangeArrowheads="1"/>
            </p:cNvSpPr>
            <p:nvPr/>
          </p:nvSpPr>
          <p:spPr bwMode="auto">
            <a:xfrm>
              <a:off x="1288" y="2406"/>
              <a:ext cx="1280" cy="287"/>
            </a:xfrm>
            <a:prstGeom prst="rect">
              <a:avLst/>
            </a:prstGeom>
            <a:solidFill>
              <a:schemeClr val="accent2"/>
            </a:solidFill>
            <a:ln w="9525" algn="ctr">
              <a:solidFill>
                <a:schemeClr val="bg1"/>
              </a:solidFill>
              <a:miter lim="800000"/>
              <a:headEnd/>
              <a:tailEnd/>
            </a:ln>
            <a:effectLst/>
          </p:spPr>
          <p:txBody>
            <a:bodyPr/>
            <a:lstStyle/>
            <a:p>
              <a:pPr fontAlgn="t">
                <a:lnSpc>
                  <a:spcPct val="100000"/>
                </a:lnSpc>
                <a:spcBef>
                  <a:spcPct val="0"/>
                </a:spcBef>
                <a:buClrTx/>
                <a:buSzTx/>
                <a:buFontTx/>
                <a:buNone/>
              </a:pPr>
              <a:r>
                <a:rPr lang="fr-CH" sz="1600">
                  <a:solidFill>
                    <a:schemeClr val="bg1"/>
                  </a:solidFill>
                  <a:latin typeface="Univers" pitchFamily="34" charset="0"/>
                </a:rPr>
                <a:t>Schizophrenia and schizoaffective disorders</a:t>
              </a:r>
            </a:p>
          </p:txBody>
        </p:sp>
        <p:sp>
          <p:nvSpPr>
            <p:cNvPr id="334012" name="Rectangle 3260"/>
            <p:cNvSpPr>
              <a:spLocks noChangeArrowheads="1"/>
            </p:cNvSpPr>
            <p:nvPr/>
          </p:nvSpPr>
          <p:spPr bwMode="auto">
            <a:xfrm>
              <a:off x="3496" y="2180"/>
              <a:ext cx="976" cy="173"/>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71±9.4</a:t>
              </a:r>
              <a:endParaRPr lang="fr-CH" sz="2400">
                <a:solidFill>
                  <a:schemeClr val="bg1"/>
                </a:solidFill>
              </a:endParaRPr>
            </a:p>
          </p:txBody>
        </p:sp>
        <p:sp>
          <p:nvSpPr>
            <p:cNvPr id="334013" name="Rectangle 3261"/>
            <p:cNvSpPr>
              <a:spLocks noChangeArrowheads="1"/>
            </p:cNvSpPr>
            <p:nvPr/>
          </p:nvSpPr>
          <p:spPr bwMode="auto">
            <a:xfrm>
              <a:off x="2568" y="2180"/>
              <a:ext cx="928" cy="173"/>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73.7±13.5</a:t>
              </a:r>
              <a:endParaRPr lang="fr-CH" sz="2400">
                <a:solidFill>
                  <a:schemeClr val="bg1"/>
                </a:solidFill>
              </a:endParaRPr>
            </a:p>
          </p:txBody>
        </p:sp>
        <p:sp>
          <p:nvSpPr>
            <p:cNvPr id="334014" name="Rectangle 3262"/>
            <p:cNvSpPr>
              <a:spLocks noChangeArrowheads="1"/>
            </p:cNvSpPr>
            <p:nvPr/>
          </p:nvSpPr>
          <p:spPr bwMode="auto">
            <a:xfrm>
              <a:off x="1288" y="2180"/>
              <a:ext cx="1280" cy="173"/>
            </a:xfrm>
            <a:prstGeom prst="rect">
              <a:avLst/>
            </a:prstGeom>
            <a:solidFill>
              <a:schemeClr val="accent2"/>
            </a:solidFill>
            <a:ln w="9525">
              <a:solidFill>
                <a:schemeClr val="bg1"/>
              </a:solidFill>
              <a:miter lim="800000"/>
              <a:headEnd/>
              <a:tailEnd/>
            </a:ln>
            <a:effectLst/>
          </p:spPr>
          <p:txBody>
            <a:bodyPr/>
            <a:lstStyle/>
            <a:p>
              <a:pPr fontAlgn="t">
                <a:lnSpc>
                  <a:spcPct val="100000"/>
                </a:lnSpc>
                <a:spcBef>
                  <a:spcPct val="0"/>
                </a:spcBef>
                <a:buClrTx/>
                <a:buSzTx/>
                <a:buFontTx/>
                <a:buNone/>
              </a:pPr>
              <a:r>
                <a:rPr lang="fr-CH" sz="1600">
                  <a:solidFill>
                    <a:schemeClr val="bg1"/>
                  </a:solidFill>
                  <a:latin typeface="Univers" pitchFamily="34" charset="0"/>
                </a:rPr>
                <a:t>MAC-R total score</a:t>
              </a:r>
              <a:endParaRPr lang="fr-CH" sz="2400">
                <a:solidFill>
                  <a:schemeClr val="bg1"/>
                </a:solidFill>
              </a:endParaRPr>
            </a:p>
          </p:txBody>
        </p:sp>
        <p:sp>
          <p:nvSpPr>
            <p:cNvPr id="334015" name="Rectangle 3263"/>
            <p:cNvSpPr>
              <a:spLocks noChangeArrowheads="1"/>
            </p:cNvSpPr>
            <p:nvPr/>
          </p:nvSpPr>
          <p:spPr bwMode="auto">
            <a:xfrm>
              <a:off x="3496" y="2007"/>
              <a:ext cx="976" cy="173"/>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28.7±4.3</a:t>
              </a:r>
              <a:endParaRPr lang="fr-CH" sz="2400">
                <a:solidFill>
                  <a:schemeClr val="bg1"/>
                </a:solidFill>
              </a:endParaRPr>
            </a:p>
          </p:txBody>
        </p:sp>
        <p:sp>
          <p:nvSpPr>
            <p:cNvPr id="334016" name="Rectangle 3264"/>
            <p:cNvSpPr>
              <a:spLocks noChangeArrowheads="1"/>
            </p:cNvSpPr>
            <p:nvPr/>
          </p:nvSpPr>
          <p:spPr bwMode="auto">
            <a:xfrm>
              <a:off x="2568" y="2007"/>
              <a:ext cx="928" cy="173"/>
            </a:xfrm>
            <a:prstGeom prst="rect">
              <a:avLst/>
            </a:prstGeom>
            <a:solidFill>
              <a:srgbClr val="E28700"/>
            </a:solidFill>
            <a:ln w="9525">
              <a:solidFill>
                <a:schemeClr val="bg1"/>
              </a:solidFill>
              <a:miter lim="800000"/>
              <a:headEnd/>
              <a:tailEnd/>
            </a:ln>
            <a:effectLst/>
          </p:spPr>
          <p:txBody>
            <a:bodyPr anchor="b"/>
            <a:lstStyle/>
            <a:p>
              <a:pPr algn="ctr" fontAlgn="b">
                <a:lnSpc>
                  <a:spcPct val="100000"/>
                </a:lnSpc>
                <a:spcBef>
                  <a:spcPct val="0"/>
                </a:spcBef>
                <a:buClrTx/>
                <a:buSzTx/>
                <a:buFontTx/>
                <a:buNone/>
              </a:pPr>
              <a:r>
                <a:rPr lang="fr-CH" sz="1600">
                  <a:solidFill>
                    <a:schemeClr val="bg1"/>
                  </a:solidFill>
                  <a:latin typeface="Univers" pitchFamily="34" charset="0"/>
                </a:rPr>
                <a:t>32.4±5</a:t>
              </a:r>
              <a:endParaRPr lang="fr-CH" sz="2400">
                <a:solidFill>
                  <a:schemeClr val="bg1"/>
                </a:solidFill>
              </a:endParaRPr>
            </a:p>
          </p:txBody>
        </p:sp>
        <p:sp>
          <p:nvSpPr>
            <p:cNvPr id="334017" name="Rectangle 3265"/>
            <p:cNvSpPr>
              <a:spLocks noChangeArrowheads="1"/>
            </p:cNvSpPr>
            <p:nvPr/>
          </p:nvSpPr>
          <p:spPr bwMode="auto">
            <a:xfrm>
              <a:off x="1288" y="2007"/>
              <a:ext cx="1280" cy="173"/>
            </a:xfrm>
            <a:prstGeom prst="rect">
              <a:avLst/>
            </a:prstGeom>
            <a:solidFill>
              <a:schemeClr val="accent2"/>
            </a:solidFill>
            <a:ln w="9525">
              <a:solidFill>
                <a:schemeClr val="bg1"/>
              </a:solidFill>
              <a:miter lim="800000"/>
              <a:headEnd/>
              <a:tailEnd/>
            </a:ln>
            <a:effectLst/>
          </p:spPr>
          <p:txBody>
            <a:bodyPr/>
            <a:lstStyle/>
            <a:p>
              <a:pPr fontAlgn="t">
                <a:lnSpc>
                  <a:spcPct val="100000"/>
                </a:lnSpc>
                <a:spcBef>
                  <a:spcPct val="0"/>
                </a:spcBef>
                <a:buClrTx/>
                <a:buSzTx/>
                <a:buFontTx/>
                <a:buNone/>
              </a:pPr>
              <a:r>
                <a:rPr lang="fr-CH" sz="1600">
                  <a:solidFill>
                    <a:schemeClr val="bg1"/>
                  </a:solidFill>
                  <a:latin typeface="Univers" pitchFamily="34" charset="0"/>
                </a:rPr>
                <a:t>Body Mass Index mean </a:t>
              </a:r>
              <a:endParaRPr lang="fr-CH" sz="2400">
                <a:solidFill>
                  <a:schemeClr val="bg1"/>
                </a:solidFill>
              </a:endParaRPr>
            </a:p>
          </p:txBody>
        </p:sp>
        <p:sp>
          <p:nvSpPr>
            <p:cNvPr id="334018" name="Rectangle 3266"/>
            <p:cNvSpPr>
              <a:spLocks noChangeArrowheads="1"/>
            </p:cNvSpPr>
            <p:nvPr/>
          </p:nvSpPr>
          <p:spPr bwMode="auto">
            <a:xfrm>
              <a:off x="3496" y="1834"/>
              <a:ext cx="976" cy="173"/>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46.7%</a:t>
              </a:r>
              <a:endParaRPr lang="fr-CH" sz="2400">
                <a:solidFill>
                  <a:schemeClr val="bg1"/>
                </a:solidFill>
              </a:endParaRPr>
            </a:p>
          </p:txBody>
        </p:sp>
        <p:sp>
          <p:nvSpPr>
            <p:cNvPr id="334019" name="Rectangle 3267"/>
            <p:cNvSpPr>
              <a:spLocks noChangeArrowheads="1"/>
            </p:cNvSpPr>
            <p:nvPr/>
          </p:nvSpPr>
          <p:spPr bwMode="auto">
            <a:xfrm>
              <a:off x="2568" y="1834"/>
              <a:ext cx="928" cy="173"/>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66.7%</a:t>
              </a:r>
              <a:endParaRPr lang="fr-CH" sz="2400">
                <a:solidFill>
                  <a:schemeClr val="bg1"/>
                </a:solidFill>
              </a:endParaRPr>
            </a:p>
          </p:txBody>
        </p:sp>
        <p:sp>
          <p:nvSpPr>
            <p:cNvPr id="334020" name="Rectangle 3268"/>
            <p:cNvSpPr>
              <a:spLocks noChangeArrowheads="1"/>
            </p:cNvSpPr>
            <p:nvPr/>
          </p:nvSpPr>
          <p:spPr bwMode="auto">
            <a:xfrm>
              <a:off x="1288" y="1834"/>
              <a:ext cx="1280" cy="173"/>
            </a:xfrm>
            <a:prstGeom prst="rect">
              <a:avLst/>
            </a:prstGeom>
            <a:solidFill>
              <a:schemeClr val="accent2"/>
            </a:solidFill>
            <a:ln w="9525">
              <a:solidFill>
                <a:schemeClr val="bg1"/>
              </a:solidFill>
              <a:miter lim="800000"/>
              <a:headEnd/>
              <a:tailEnd/>
            </a:ln>
            <a:effectLst/>
          </p:spPr>
          <p:txBody>
            <a:bodyPr/>
            <a:lstStyle/>
            <a:p>
              <a:pPr fontAlgn="t">
                <a:lnSpc>
                  <a:spcPct val="100000"/>
                </a:lnSpc>
                <a:spcBef>
                  <a:spcPct val="0"/>
                </a:spcBef>
                <a:buClrTx/>
                <a:buSzTx/>
                <a:buFontTx/>
                <a:buNone/>
              </a:pPr>
              <a:r>
                <a:rPr lang="fr-CH" sz="1600">
                  <a:solidFill>
                    <a:schemeClr val="bg1"/>
                  </a:solidFill>
                  <a:latin typeface="Univers" pitchFamily="34" charset="0"/>
                </a:rPr>
                <a:t>BED+BS</a:t>
              </a:r>
              <a:endParaRPr lang="fr-CH" sz="2400">
                <a:solidFill>
                  <a:schemeClr val="bg1"/>
                </a:solidFill>
              </a:endParaRPr>
            </a:p>
          </p:txBody>
        </p:sp>
        <p:sp>
          <p:nvSpPr>
            <p:cNvPr id="334021" name="Rectangle 3269"/>
            <p:cNvSpPr>
              <a:spLocks noChangeArrowheads="1"/>
            </p:cNvSpPr>
            <p:nvPr/>
          </p:nvSpPr>
          <p:spPr bwMode="auto">
            <a:xfrm>
              <a:off x="3496" y="1661"/>
              <a:ext cx="976" cy="173"/>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20.0%</a:t>
              </a:r>
              <a:endParaRPr lang="fr-CH" sz="2400">
                <a:solidFill>
                  <a:schemeClr val="bg1"/>
                </a:solidFill>
              </a:endParaRPr>
            </a:p>
          </p:txBody>
        </p:sp>
        <p:sp>
          <p:nvSpPr>
            <p:cNvPr id="334022" name="Rectangle 3270"/>
            <p:cNvSpPr>
              <a:spLocks noChangeArrowheads="1"/>
            </p:cNvSpPr>
            <p:nvPr/>
          </p:nvSpPr>
          <p:spPr bwMode="auto">
            <a:xfrm>
              <a:off x="2568" y="1661"/>
              <a:ext cx="928" cy="173"/>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26.7%</a:t>
              </a:r>
              <a:endParaRPr lang="fr-CH" sz="2400">
                <a:solidFill>
                  <a:schemeClr val="bg1"/>
                </a:solidFill>
              </a:endParaRPr>
            </a:p>
          </p:txBody>
        </p:sp>
        <p:sp>
          <p:nvSpPr>
            <p:cNvPr id="334023" name="Rectangle 3271"/>
            <p:cNvSpPr>
              <a:spLocks noChangeArrowheads="1"/>
            </p:cNvSpPr>
            <p:nvPr/>
          </p:nvSpPr>
          <p:spPr bwMode="auto">
            <a:xfrm>
              <a:off x="1288" y="1661"/>
              <a:ext cx="1280" cy="173"/>
            </a:xfrm>
            <a:prstGeom prst="rect">
              <a:avLst/>
            </a:prstGeom>
            <a:solidFill>
              <a:schemeClr val="accent2"/>
            </a:solidFill>
            <a:ln w="9525">
              <a:solidFill>
                <a:schemeClr val="bg1"/>
              </a:solidFill>
              <a:miter lim="800000"/>
              <a:headEnd/>
              <a:tailEnd/>
            </a:ln>
            <a:effectLst/>
          </p:spPr>
          <p:txBody>
            <a:bodyPr/>
            <a:lstStyle/>
            <a:p>
              <a:pPr fontAlgn="t">
                <a:lnSpc>
                  <a:spcPct val="100000"/>
                </a:lnSpc>
                <a:spcBef>
                  <a:spcPct val="0"/>
                </a:spcBef>
                <a:buClrTx/>
                <a:buSzTx/>
                <a:buFontTx/>
                <a:buNone/>
              </a:pPr>
              <a:r>
                <a:rPr lang="fr-CH" sz="1600">
                  <a:solidFill>
                    <a:schemeClr val="bg1"/>
                  </a:solidFill>
                  <a:latin typeface="Univers" pitchFamily="34" charset="0"/>
                </a:rPr>
                <a:t>BED</a:t>
              </a:r>
              <a:endParaRPr lang="fr-CH" sz="2400">
                <a:solidFill>
                  <a:schemeClr val="bg1"/>
                </a:solidFill>
              </a:endParaRPr>
            </a:p>
          </p:txBody>
        </p:sp>
        <p:sp>
          <p:nvSpPr>
            <p:cNvPr id="334024" name="Rectangle 3272"/>
            <p:cNvSpPr>
              <a:spLocks noChangeArrowheads="1"/>
            </p:cNvSpPr>
            <p:nvPr/>
          </p:nvSpPr>
          <p:spPr bwMode="auto">
            <a:xfrm>
              <a:off x="3496" y="1488"/>
              <a:ext cx="976" cy="173"/>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50.0%</a:t>
              </a:r>
              <a:endParaRPr lang="fr-CH" sz="2400">
                <a:solidFill>
                  <a:schemeClr val="bg1"/>
                </a:solidFill>
              </a:endParaRPr>
            </a:p>
          </p:txBody>
        </p:sp>
        <p:sp>
          <p:nvSpPr>
            <p:cNvPr id="334025" name="Rectangle 3273"/>
            <p:cNvSpPr>
              <a:spLocks noChangeArrowheads="1"/>
            </p:cNvSpPr>
            <p:nvPr/>
          </p:nvSpPr>
          <p:spPr bwMode="auto">
            <a:xfrm>
              <a:off x="2568" y="1488"/>
              <a:ext cx="928" cy="173"/>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58%</a:t>
              </a:r>
              <a:endParaRPr lang="fr-CH" sz="2400">
                <a:solidFill>
                  <a:schemeClr val="bg1"/>
                </a:solidFill>
              </a:endParaRPr>
            </a:p>
          </p:txBody>
        </p:sp>
        <p:sp>
          <p:nvSpPr>
            <p:cNvPr id="334026" name="Rectangle 3274"/>
            <p:cNvSpPr>
              <a:spLocks noChangeArrowheads="1"/>
            </p:cNvSpPr>
            <p:nvPr/>
          </p:nvSpPr>
          <p:spPr bwMode="auto">
            <a:xfrm>
              <a:off x="1288" y="1488"/>
              <a:ext cx="1280" cy="173"/>
            </a:xfrm>
            <a:prstGeom prst="rect">
              <a:avLst/>
            </a:prstGeom>
            <a:solidFill>
              <a:schemeClr val="accent2"/>
            </a:solidFill>
            <a:ln w="9525">
              <a:solidFill>
                <a:schemeClr val="bg1"/>
              </a:solidFill>
              <a:miter lim="800000"/>
              <a:headEnd/>
              <a:tailEnd/>
            </a:ln>
            <a:effectLst/>
          </p:spPr>
          <p:txBody>
            <a:bodyPr/>
            <a:lstStyle/>
            <a:p>
              <a:pPr fontAlgn="t">
                <a:lnSpc>
                  <a:spcPct val="100000"/>
                </a:lnSpc>
                <a:spcBef>
                  <a:spcPct val="0"/>
                </a:spcBef>
                <a:buClrTx/>
                <a:buSzTx/>
                <a:buFontTx/>
                <a:buNone/>
              </a:pPr>
              <a:r>
                <a:rPr lang="fr-CH" sz="1600">
                  <a:solidFill>
                    <a:schemeClr val="bg1"/>
                  </a:solidFill>
                  <a:latin typeface="Univers" pitchFamily="34" charset="0"/>
                </a:rPr>
                <a:t>Women (%)</a:t>
              </a:r>
              <a:endParaRPr lang="fr-CH" sz="2400">
                <a:solidFill>
                  <a:schemeClr val="bg1"/>
                </a:solidFill>
              </a:endParaRPr>
            </a:p>
          </p:txBody>
        </p:sp>
        <p:sp>
          <p:nvSpPr>
            <p:cNvPr id="334027" name="Rectangle 3275"/>
            <p:cNvSpPr>
              <a:spLocks noChangeArrowheads="1"/>
            </p:cNvSpPr>
            <p:nvPr/>
          </p:nvSpPr>
          <p:spPr bwMode="auto">
            <a:xfrm>
              <a:off x="3496" y="1315"/>
              <a:ext cx="976" cy="173"/>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38.3±10.4</a:t>
              </a:r>
              <a:endParaRPr lang="fr-CH" sz="2400">
                <a:solidFill>
                  <a:schemeClr val="bg1"/>
                </a:solidFill>
              </a:endParaRPr>
            </a:p>
          </p:txBody>
        </p:sp>
        <p:sp>
          <p:nvSpPr>
            <p:cNvPr id="334028" name="Rectangle 3276"/>
            <p:cNvSpPr>
              <a:spLocks noChangeArrowheads="1"/>
            </p:cNvSpPr>
            <p:nvPr/>
          </p:nvSpPr>
          <p:spPr bwMode="auto">
            <a:xfrm>
              <a:off x="2568" y="1315"/>
              <a:ext cx="928" cy="173"/>
            </a:xfrm>
            <a:prstGeom prst="rect">
              <a:avLst/>
            </a:prstGeom>
            <a:solidFill>
              <a:srgbClr val="E28700"/>
            </a:solidFill>
            <a:ln w="9525">
              <a:solidFill>
                <a:schemeClr val="bg1"/>
              </a:solidFill>
              <a:miter lim="800000"/>
              <a:headEnd/>
              <a:tailEnd/>
            </a:ln>
            <a:effectLst/>
          </p:spPr>
          <p:txBody>
            <a:bodyPr/>
            <a:lstStyle/>
            <a:p>
              <a:pPr algn="ctr" fontAlgn="t">
                <a:lnSpc>
                  <a:spcPct val="100000"/>
                </a:lnSpc>
                <a:spcBef>
                  <a:spcPct val="0"/>
                </a:spcBef>
                <a:buClrTx/>
                <a:buSzTx/>
                <a:buFontTx/>
                <a:buNone/>
              </a:pPr>
              <a:r>
                <a:rPr lang="fr-CH" sz="1600">
                  <a:solidFill>
                    <a:schemeClr val="bg1"/>
                  </a:solidFill>
                  <a:latin typeface="Univers" pitchFamily="34" charset="0"/>
                </a:rPr>
                <a:t>43±9.8</a:t>
              </a:r>
              <a:endParaRPr lang="fr-CH" sz="2400">
                <a:solidFill>
                  <a:schemeClr val="bg1"/>
                </a:solidFill>
              </a:endParaRPr>
            </a:p>
          </p:txBody>
        </p:sp>
        <p:sp>
          <p:nvSpPr>
            <p:cNvPr id="334029" name="Rectangle 3277"/>
            <p:cNvSpPr>
              <a:spLocks noChangeArrowheads="1"/>
            </p:cNvSpPr>
            <p:nvPr/>
          </p:nvSpPr>
          <p:spPr bwMode="auto">
            <a:xfrm>
              <a:off x="1288" y="1315"/>
              <a:ext cx="1280" cy="173"/>
            </a:xfrm>
            <a:prstGeom prst="rect">
              <a:avLst/>
            </a:prstGeom>
            <a:solidFill>
              <a:schemeClr val="accent2"/>
            </a:solidFill>
            <a:ln w="9525">
              <a:solidFill>
                <a:schemeClr val="bg1"/>
              </a:solidFill>
              <a:miter lim="800000"/>
              <a:headEnd/>
              <a:tailEnd/>
            </a:ln>
            <a:effectLst/>
          </p:spPr>
          <p:txBody>
            <a:bodyPr/>
            <a:lstStyle/>
            <a:p>
              <a:pPr fontAlgn="t">
                <a:lnSpc>
                  <a:spcPct val="100000"/>
                </a:lnSpc>
                <a:spcBef>
                  <a:spcPct val="0"/>
                </a:spcBef>
                <a:buClrTx/>
                <a:buSzTx/>
                <a:buFontTx/>
                <a:buNone/>
              </a:pPr>
              <a:r>
                <a:rPr lang="fr-CH" sz="1600">
                  <a:solidFill>
                    <a:schemeClr val="bg1"/>
                  </a:solidFill>
                  <a:latin typeface="Univers" pitchFamily="34" charset="0"/>
                </a:rPr>
                <a:t>Age</a:t>
              </a:r>
              <a:endParaRPr lang="fr-CH" sz="2400">
                <a:solidFill>
                  <a:schemeClr val="bg1"/>
                </a:solidFill>
              </a:endParaRPr>
            </a:p>
          </p:txBody>
        </p:sp>
        <p:sp>
          <p:nvSpPr>
            <p:cNvPr id="334030" name="Rectangle 3278"/>
            <p:cNvSpPr>
              <a:spLocks noChangeArrowheads="1"/>
            </p:cNvSpPr>
            <p:nvPr/>
          </p:nvSpPr>
          <p:spPr bwMode="auto">
            <a:xfrm>
              <a:off x="3496" y="989"/>
              <a:ext cx="976" cy="326"/>
            </a:xfrm>
            <a:prstGeom prst="rect">
              <a:avLst/>
            </a:prstGeom>
            <a:solidFill>
              <a:schemeClr val="accent2"/>
            </a:solidFill>
            <a:ln w="9525">
              <a:solidFill>
                <a:schemeClr val="bg1"/>
              </a:solidFill>
              <a:miter lim="800000"/>
              <a:headEnd/>
              <a:tailEnd/>
            </a:ln>
            <a:effectLst/>
          </p:spPr>
          <p:txBody>
            <a:bodyPr anchor="b"/>
            <a:lstStyle/>
            <a:p>
              <a:pPr algn="ctr" fontAlgn="b">
                <a:lnSpc>
                  <a:spcPct val="100000"/>
                </a:lnSpc>
                <a:spcBef>
                  <a:spcPct val="0"/>
                </a:spcBef>
                <a:buClrTx/>
                <a:buSzTx/>
                <a:buFontTx/>
                <a:buNone/>
              </a:pPr>
              <a:r>
                <a:rPr lang="fr-CH" sz="1800" b="1">
                  <a:solidFill>
                    <a:schemeClr val="bg1"/>
                  </a:solidFill>
                  <a:latin typeface="Univers" pitchFamily="34" charset="0"/>
                </a:rPr>
                <a:t>BNE group </a:t>
              </a:r>
            </a:p>
            <a:p>
              <a:pPr algn="ctr" fontAlgn="b">
                <a:lnSpc>
                  <a:spcPct val="100000"/>
                </a:lnSpc>
                <a:spcBef>
                  <a:spcPct val="0"/>
                </a:spcBef>
                <a:buClrTx/>
                <a:buSzTx/>
                <a:buFontTx/>
                <a:buNone/>
              </a:pPr>
              <a:r>
                <a:rPr lang="fr-CH" sz="1800" b="1">
                  <a:solidFill>
                    <a:schemeClr val="bg1"/>
                  </a:solidFill>
                  <a:latin typeface="Univers" pitchFamily="34" charset="0"/>
                </a:rPr>
                <a:t>(N=30)</a:t>
              </a:r>
              <a:endParaRPr lang="fr-CH" sz="1800" b="1">
                <a:solidFill>
                  <a:schemeClr val="bg1"/>
                </a:solidFill>
              </a:endParaRPr>
            </a:p>
          </p:txBody>
        </p:sp>
        <p:sp>
          <p:nvSpPr>
            <p:cNvPr id="334031" name="Rectangle 3279"/>
            <p:cNvSpPr>
              <a:spLocks noChangeArrowheads="1"/>
            </p:cNvSpPr>
            <p:nvPr/>
          </p:nvSpPr>
          <p:spPr bwMode="auto">
            <a:xfrm>
              <a:off x="2568" y="989"/>
              <a:ext cx="928" cy="326"/>
            </a:xfrm>
            <a:prstGeom prst="rect">
              <a:avLst/>
            </a:prstGeom>
            <a:solidFill>
              <a:schemeClr val="accent2"/>
            </a:solidFill>
            <a:ln w="9525">
              <a:solidFill>
                <a:schemeClr val="bg1"/>
              </a:solidFill>
              <a:miter lim="800000"/>
              <a:headEnd/>
              <a:tailEnd/>
            </a:ln>
            <a:effectLst/>
          </p:spPr>
          <p:txBody>
            <a:bodyPr anchor="b"/>
            <a:lstStyle/>
            <a:p>
              <a:pPr algn="ctr" fontAlgn="b">
                <a:lnSpc>
                  <a:spcPct val="100000"/>
                </a:lnSpc>
                <a:spcBef>
                  <a:spcPct val="0"/>
                </a:spcBef>
                <a:buClrTx/>
                <a:buSzTx/>
                <a:buFontTx/>
                <a:buNone/>
              </a:pPr>
              <a:r>
                <a:rPr lang="fr-CH" sz="1800" b="1">
                  <a:solidFill>
                    <a:schemeClr val="bg1"/>
                  </a:solidFill>
                  <a:latin typeface="Univers" pitchFamily="34" charset="0"/>
                </a:rPr>
                <a:t>CBT group (N=31)</a:t>
              </a:r>
              <a:endParaRPr lang="fr-CH" sz="1800" b="1">
                <a:solidFill>
                  <a:schemeClr val="bg1"/>
                </a:solidFill>
              </a:endParaRPr>
            </a:p>
          </p:txBody>
        </p:sp>
        <p:sp>
          <p:nvSpPr>
            <p:cNvPr id="334032" name="Line 3280"/>
            <p:cNvSpPr>
              <a:spLocks noChangeShapeType="1"/>
            </p:cNvSpPr>
            <p:nvPr/>
          </p:nvSpPr>
          <p:spPr bwMode="auto">
            <a:xfrm>
              <a:off x="4472" y="989"/>
              <a:ext cx="0" cy="2343"/>
            </a:xfrm>
            <a:prstGeom prst="line">
              <a:avLst/>
            </a:prstGeom>
            <a:noFill/>
            <a:ln w="9525">
              <a:solidFill>
                <a:schemeClr val="bg1"/>
              </a:solidFill>
              <a:round/>
              <a:headEnd/>
              <a:tailEnd/>
            </a:ln>
            <a:effectLst/>
          </p:spPr>
          <p:txBody>
            <a:bodyPr/>
            <a:lstStyle/>
            <a:p>
              <a:endParaRPr lang="fr-CH"/>
            </a:p>
          </p:txBody>
        </p:sp>
      </p:grpSp>
      <p:sp>
        <p:nvSpPr>
          <p:cNvPr id="334083" name="Text Box 3331"/>
          <p:cNvSpPr txBox="1">
            <a:spLocks noChangeArrowheads="1"/>
          </p:cNvSpPr>
          <p:nvPr/>
        </p:nvSpPr>
        <p:spPr bwMode="auto">
          <a:xfrm>
            <a:off x="28059063" y="20273963"/>
            <a:ext cx="6065837" cy="952500"/>
          </a:xfrm>
          <a:prstGeom prst="rect">
            <a:avLst/>
          </a:prstGeom>
          <a:noFill/>
          <a:ln w="9525" algn="ctr">
            <a:noFill/>
            <a:miter lim="800000"/>
            <a:headEnd/>
            <a:tailEnd/>
          </a:ln>
          <a:effectLst/>
        </p:spPr>
        <p:txBody>
          <a:bodyPr wrap="none" lIns="129882" tIns="64940" rIns="129882" bIns="64940">
            <a:spAutoFit/>
          </a:bodyPr>
          <a:lstStyle/>
          <a:p>
            <a:pPr defTabSz="5260975">
              <a:lnSpc>
                <a:spcPct val="80000"/>
              </a:lnSpc>
              <a:spcBef>
                <a:spcPct val="20000"/>
              </a:spcBef>
              <a:buClr>
                <a:srgbClr val="FF9900"/>
              </a:buClr>
              <a:buSzTx/>
              <a:buFont typeface="Wingdings" pitchFamily="2" charset="2"/>
              <a:buNone/>
              <a:tabLst>
                <a:tab pos="1619250" algn="l"/>
              </a:tabLst>
            </a:pPr>
            <a:r>
              <a:rPr lang="fr-CH" sz="3000" b="1" i="1">
                <a:solidFill>
                  <a:srgbClr val="D27D00"/>
                </a:solidFill>
                <a:latin typeface="Univers" pitchFamily="34" charset="0"/>
              </a:rPr>
              <a:t>Figure 1	</a:t>
            </a:r>
            <a:r>
              <a:rPr lang="fr-CH" sz="3000">
                <a:latin typeface="Univers" pitchFamily="34" charset="0"/>
              </a:rPr>
              <a:t>Evolution of the MAC-R</a:t>
            </a:r>
          </a:p>
          <a:p>
            <a:pPr defTabSz="5260975">
              <a:lnSpc>
                <a:spcPct val="80000"/>
              </a:lnSpc>
              <a:spcBef>
                <a:spcPct val="20000"/>
              </a:spcBef>
              <a:buClr>
                <a:srgbClr val="FF9900"/>
              </a:buClr>
              <a:buSzTx/>
              <a:buFont typeface="Wingdings" pitchFamily="2" charset="2"/>
              <a:buNone/>
              <a:tabLst>
                <a:tab pos="1619250" algn="l"/>
              </a:tabLst>
            </a:pPr>
            <a:r>
              <a:rPr lang="fr-CH" sz="3000">
                <a:latin typeface="Univers" pitchFamily="34" charset="0"/>
              </a:rPr>
              <a:t>         	scores</a:t>
            </a:r>
          </a:p>
        </p:txBody>
      </p:sp>
      <p:grpSp>
        <p:nvGrpSpPr>
          <p:cNvPr id="334084" name="Group 3332"/>
          <p:cNvGrpSpPr>
            <a:grpSpLocks/>
          </p:cNvGrpSpPr>
          <p:nvPr/>
        </p:nvGrpSpPr>
        <p:grpSpPr bwMode="auto">
          <a:xfrm>
            <a:off x="28011438" y="20778788"/>
            <a:ext cx="6613525" cy="6313487"/>
            <a:chOff x="1545" y="754"/>
            <a:chExt cx="2415" cy="2239"/>
          </a:xfrm>
        </p:grpSpPr>
        <p:sp>
          <p:nvSpPr>
            <p:cNvPr id="334085" name="Rectangle 3333"/>
            <p:cNvSpPr>
              <a:spLocks noChangeArrowheads="1"/>
            </p:cNvSpPr>
            <p:nvPr/>
          </p:nvSpPr>
          <p:spPr bwMode="auto">
            <a:xfrm>
              <a:off x="2412" y="754"/>
              <a:ext cx="1" cy="108"/>
            </a:xfrm>
            <a:prstGeom prst="rect">
              <a:avLst/>
            </a:prstGeom>
            <a:noFill/>
            <a:ln w="9525">
              <a:noFill/>
              <a:miter lim="800000"/>
              <a:headEnd/>
              <a:tailEnd/>
            </a:ln>
          </p:spPr>
          <p:txBody>
            <a:bodyPr wrap="none" lIns="0" tIns="0" rIns="0" bIns="0">
              <a:spAutoFit/>
            </a:bodyPr>
            <a:lstStyle/>
            <a:p>
              <a:pPr>
                <a:lnSpc>
                  <a:spcPct val="100000"/>
                </a:lnSpc>
                <a:spcBef>
                  <a:spcPct val="0"/>
                </a:spcBef>
                <a:buClrTx/>
                <a:buSzTx/>
                <a:buFontTx/>
                <a:buNone/>
              </a:pPr>
              <a:endParaRPr lang="fr-CH" sz="2000"/>
            </a:p>
          </p:txBody>
        </p:sp>
        <p:sp>
          <p:nvSpPr>
            <p:cNvPr id="334086" name="Rectangle 3334"/>
            <p:cNvSpPr>
              <a:spLocks noChangeArrowheads="1"/>
            </p:cNvSpPr>
            <p:nvPr/>
          </p:nvSpPr>
          <p:spPr bwMode="auto">
            <a:xfrm>
              <a:off x="3906" y="2939"/>
              <a:ext cx="54" cy="54"/>
            </a:xfrm>
            <a:prstGeom prst="rect">
              <a:avLst/>
            </a:prstGeom>
            <a:noFill/>
            <a:ln w="9525">
              <a:noFill/>
              <a:miter lim="800000"/>
              <a:headEnd/>
              <a:tailEnd/>
            </a:ln>
          </p:spPr>
          <p:txBody>
            <a:bodyPr wrap="none" lIns="0" tIns="0" rIns="0" bIns="0">
              <a:spAutoFit/>
            </a:bodyPr>
            <a:lstStyle/>
            <a:p>
              <a:pPr>
                <a:lnSpc>
                  <a:spcPct val="100000"/>
                </a:lnSpc>
                <a:spcBef>
                  <a:spcPct val="0"/>
                </a:spcBef>
                <a:buClrTx/>
                <a:buSzTx/>
                <a:buFontTx/>
                <a:buNone/>
              </a:pPr>
              <a:r>
                <a:rPr lang="fr-CH" sz="1000">
                  <a:solidFill>
                    <a:srgbClr val="000000"/>
                  </a:solidFill>
                </a:rPr>
                <a:t>T2</a:t>
              </a:r>
              <a:endParaRPr lang="fr-CH" sz="1800"/>
            </a:p>
          </p:txBody>
        </p:sp>
        <p:sp>
          <p:nvSpPr>
            <p:cNvPr id="334087" name="Rectangle 3335"/>
            <p:cNvSpPr>
              <a:spLocks noChangeArrowheads="1"/>
            </p:cNvSpPr>
            <p:nvPr/>
          </p:nvSpPr>
          <p:spPr bwMode="auto">
            <a:xfrm>
              <a:off x="2782" y="2939"/>
              <a:ext cx="54" cy="54"/>
            </a:xfrm>
            <a:prstGeom prst="rect">
              <a:avLst/>
            </a:prstGeom>
            <a:noFill/>
            <a:ln w="9525">
              <a:noFill/>
              <a:miter lim="800000"/>
              <a:headEnd/>
              <a:tailEnd/>
            </a:ln>
          </p:spPr>
          <p:txBody>
            <a:bodyPr wrap="none" lIns="0" tIns="0" rIns="0" bIns="0">
              <a:spAutoFit/>
            </a:bodyPr>
            <a:lstStyle/>
            <a:p>
              <a:pPr>
                <a:lnSpc>
                  <a:spcPct val="100000"/>
                </a:lnSpc>
                <a:spcBef>
                  <a:spcPct val="0"/>
                </a:spcBef>
                <a:buClrTx/>
                <a:buSzTx/>
                <a:buFontTx/>
                <a:buNone/>
              </a:pPr>
              <a:r>
                <a:rPr lang="fr-CH" sz="1000">
                  <a:solidFill>
                    <a:srgbClr val="000000"/>
                  </a:solidFill>
                </a:rPr>
                <a:t>T1</a:t>
              </a:r>
              <a:endParaRPr lang="fr-CH" sz="1800"/>
            </a:p>
          </p:txBody>
        </p:sp>
        <p:sp>
          <p:nvSpPr>
            <p:cNvPr id="334088" name="Rectangle 3336"/>
            <p:cNvSpPr>
              <a:spLocks noChangeArrowheads="1"/>
            </p:cNvSpPr>
            <p:nvPr/>
          </p:nvSpPr>
          <p:spPr bwMode="auto">
            <a:xfrm>
              <a:off x="1651" y="2939"/>
              <a:ext cx="177" cy="54"/>
            </a:xfrm>
            <a:prstGeom prst="rect">
              <a:avLst/>
            </a:prstGeom>
            <a:noFill/>
            <a:ln w="9525">
              <a:noFill/>
              <a:miter lim="800000"/>
              <a:headEnd/>
              <a:tailEnd/>
            </a:ln>
          </p:spPr>
          <p:txBody>
            <a:bodyPr wrap="none" lIns="0" tIns="0" rIns="0" bIns="0">
              <a:spAutoFit/>
            </a:bodyPr>
            <a:lstStyle/>
            <a:p>
              <a:pPr>
                <a:lnSpc>
                  <a:spcPct val="100000"/>
                </a:lnSpc>
                <a:spcBef>
                  <a:spcPct val="0"/>
                </a:spcBef>
                <a:buClrTx/>
                <a:buSzTx/>
                <a:buFontTx/>
                <a:buNone/>
              </a:pPr>
              <a:r>
                <a:rPr lang="fr-CH" sz="1000">
                  <a:solidFill>
                    <a:srgbClr val="000000"/>
                  </a:solidFill>
                </a:rPr>
                <a:t>Baseline</a:t>
              </a:r>
              <a:endParaRPr lang="fr-CH" sz="1800"/>
            </a:p>
          </p:txBody>
        </p:sp>
        <p:sp>
          <p:nvSpPr>
            <p:cNvPr id="334089" name="Rectangle 3337"/>
            <p:cNvSpPr>
              <a:spLocks noChangeArrowheads="1"/>
            </p:cNvSpPr>
            <p:nvPr/>
          </p:nvSpPr>
          <p:spPr bwMode="auto">
            <a:xfrm>
              <a:off x="1545" y="958"/>
              <a:ext cx="51" cy="54"/>
            </a:xfrm>
            <a:prstGeom prst="rect">
              <a:avLst/>
            </a:prstGeom>
            <a:noFill/>
            <a:ln w="9525">
              <a:noFill/>
              <a:miter lim="800000"/>
              <a:headEnd/>
              <a:tailEnd/>
            </a:ln>
          </p:spPr>
          <p:txBody>
            <a:bodyPr wrap="none" lIns="0" tIns="0" rIns="0" bIns="0">
              <a:spAutoFit/>
            </a:bodyPr>
            <a:lstStyle/>
            <a:p>
              <a:pPr>
                <a:lnSpc>
                  <a:spcPct val="100000"/>
                </a:lnSpc>
                <a:spcBef>
                  <a:spcPct val="0"/>
                </a:spcBef>
                <a:buClrTx/>
                <a:buSzTx/>
                <a:buFontTx/>
                <a:buNone/>
              </a:pPr>
              <a:r>
                <a:rPr lang="fr-CH" sz="1000">
                  <a:solidFill>
                    <a:srgbClr val="000000"/>
                  </a:solidFill>
                </a:rPr>
                <a:t>90</a:t>
              </a:r>
              <a:endParaRPr lang="fr-CH" sz="1800"/>
            </a:p>
          </p:txBody>
        </p:sp>
        <p:sp>
          <p:nvSpPr>
            <p:cNvPr id="334090" name="Rectangle 3338"/>
            <p:cNvSpPr>
              <a:spLocks noChangeArrowheads="1"/>
            </p:cNvSpPr>
            <p:nvPr/>
          </p:nvSpPr>
          <p:spPr bwMode="auto">
            <a:xfrm>
              <a:off x="1545" y="1590"/>
              <a:ext cx="51" cy="54"/>
            </a:xfrm>
            <a:prstGeom prst="rect">
              <a:avLst/>
            </a:prstGeom>
            <a:noFill/>
            <a:ln w="9525">
              <a:noFill/>
              <a:miter lim="800000"/>
              <a:headEnd/>
              <a:tailEnd/>
            </a:ln>
          </p:spPr>
          <p:txBody>
            <a:bodyPr wrap="none" lIns="0" tIns="0" rIns="0" bIns="0">
              <a:spAutoFit/>
            </a:bodyPr>
            <a:lstStyle/>
            <a:p>
              <a:pPr>
                <a:lnSpc>
                  <a:spcPct val="100000"/>
                </a:lnSpc>
                <a:spcBef>
                  <a:spcPct val="0"/>
                </a:spcBef>
                <a:buClrTx/>
                <a:buSzTx/>
                <a:buFontTx/>
                <a:buNone/>
              </a:pPr>
              <a:r>
                <a:rPr lang="fr-CH" sz="1000">
                  <a:solidFill>
                    <a:srgbClr val="000000"/>
                  </a:solidFill>
                </a:rPr>
                <a:t>80</a:t>
              </a:r>
              <a:endParaRPr lang="fr-CH" sz="1800"/>
            </a:p>
          </p:txBody>
        </p:sp>
        <p:sp>
          <p:nvSpPr>
            <p:cNvPr id="334091" name="Rectangle 3339"/>
            <p:cNvSpPr>
              <a:spLocks noChangeArrowheads="1"/>
            </p:cNvSpPr>
            <p:nvPr/>
          </p:nvSpPr>
          <p:spPr bwMode="auto">
            <a:xfrm>
              <a:off x="1545" y="2223"/>
              <a:ext cx="51" cy="54"/>
            </a:xfrm>
            <a:prstGeom prst="rect">
              <a:avLst/>
            </a:prstGeom>
            <a:noFill/>
            <a:ln w="9525">
              <a:noFill/>
              <a:miter lim="800000"/>
              <a:headEnd/>
              <a:tailEnd/>
            </a:ln>
          </p:spPr>
          <p:txBody>
            <a:bodyPr wrap="none" lIns="0" tIns="0" rIns="0" bIns="0">
              <a:spAutoFit/>
            </a:bodyPr>
            <a:lstStyle/>
            <a:p>
              <a:pPr>
                <a:lnSpc>
                  <a:spcPct val="100000"/>
                </a:lnSpc>
                <a:spcBef>
                  <a:spcPct val="0"/>
                </a:spcBef>
                <a:buClrTx/>
                <a:buSzTx/>
                <a:buFontTx/>
                <a:buNone/>
              </a:pPr>
              <a:r>
                <a:rPr lang="fr-CH" sz="1000">
                  <a:solidFill>
                    <a:srgbClr val="000000"/>
                  </a:solidFill>
                </a:rPr>
                <a:t>70</a:t>
              </a:r>
              <a:endParaRPr lang="fr-CH" sz="1800"/>
            </a:p>
          </p:txBody>
        </p:sp>
        <p:sp>
          <p:nvSpPr>
            <p:cNvPr id="334092" name="Rectangle 3340"/>
            <p:cNvSpPr>
              <a:spLocks noChangeArrowheads="1"/>
            </p:cNvSpPr>
            <p:nvPr/>
          </p:nvSpPr>
          <p:spPr bwMode="auto">
            <a:xfrm>
              <a:off x="1545" y="2820"/>
              <a:ext cx="51" cy="54"/>
            </a:xfrm>
            <a:prstGeom prst="rect">
              <a:avLst/>
            </a:prstGeom>
            <a:noFill/>
            <a:ln w="9525">
              <a:noFill/>
              <a:miter lim="800000"/>
              <a:headEnd/>
              <a:tailEnd/>
            </a:ln>
          </p:spPr>
          <p:txBody>
            <a:bodyPr wrap="none" lIns="0" tIns="0" rIns="0" bIns="0">
              <a:spAutoFit/>
            </a:bodyPr>
            <a:lstStyle/>
            <a:p>
              <a:pPr>
                <a:lnSpc>
                  <a:spcPct val="100000"/>
                </a:lnSpc>
                <a:spcBef>
                  <a:spcPct val="0"/>
                </a:spcBef>
                <a:buClrTx/>
                <a:buSzTx/>
                <a:buFontTx/>
                <a:buNone/>
              </a:pPr>
              <a:r>
                <a:rPr lang="fr-CH" sz="1000">
                  <a:solidFill>
                    <a:srgbClr val="000000"/>
                  </a:solidFill>
                </a:rPr>
                <a:t>60</a:t>
              </a:r>
              <a:endParaRPr lang="fr-CH" sz="1800"/>
            </a:p>
          </p:txBody>
        </p:sp>
        <p:sp>
          <p:nvSpPr>
            <p:cNvPr id="334093" name="Line 3341"/>
            <p:cNvSpPr>
              <a:spLocks noChangeShapeType="1"/>
            </p:cNvSpPr>
            <p:nvPr/>
          </p:nvSpPr>
          <p:spPr bwMode="auto">
            <a:xfrm>
              <a:off x="1658" y="1007"/>
              <a:ext cx="21" cy="1"/>
            </a:xfrm>
            <a:prstGeom prst="line">
              <a:avLst/>
            </a:prstGeom>
            <a:noFill/>
            <a:ln w="11113">
              <a:solidFill>
                <a:srgbClr val="000000"/>
              </a:solidFill>
              <a:round/>
              <a:headEnd/>
              <a:tailEnd/>
            </a:ln>
          </p:spPr>
          <p:txBody>
            <a:bodyPr/>
            <a:lstStyle/>
            <a:p>
              <a:endParaRPr lang="fr-CH"/>
            </a:p>
          </p:txBody>
        </p:sp>
        <p:sp>
          <p:nvSpPr>
            <p:cNvPr id="334094" name="Line 3342"/>
            <p:cNvSpPr>
              <a:spLocks noChangeShapeType="1"/>
            </p:cNvSpPr>
            <p:nvPr/>
          </p:nvSpPr>
          <p:spPr bwMode="auto">
            <a:xfrm>
              <a:off x="1658" y="1646"/>
              <a:ext cx="21" cy="1"/>
            </a:xfrm>
            <a:prstGeom prst="line">
              <a:avLst/>
            </a:prstGeom>
            <a:noFill/>
            <a:ln w="11113">
              <a:solidFill>
                <a:srgbClr val="000000"/>
              </a:solidFill>
              <a:round/>
              <a:headEnd/>
              <a:tailEnd/>
            </a:ln>
          </p:spPr>
          <p:txBody>
            <a:bodyPr/>
            <a:lstStyle/>
            <a:p>
              <a:endParaRPr lang="fr-CH"/>
            </a:p>
          </p:txBody>
        </p:sp>
        <p:sp>
          <p:nvSpPr>
            <p:cNvPr id="334095" name="Line 3343"/>
            <p:cNvSpPr>
              <a:spLocks noChangeShapeType="1"/>
            </p:cNvSpPr>
            <p:nvPr/>
          </p:nvSpPr>
          <p:spPr bwMode="auto">
            <a:xfrm>
              <a:off x="1658" y="2278"/>
              <a:ext cx="21" cy="1"/>
            </a:xfrm>
            <a:prstGeom prst="line">
              <a:avLst/>
            </a:prstGeom>
            <a:noFill/>
            <a:ln w="11113">
              <a:solidFill>
                <a:srgbClr val="000000"/>
              </a:solidFill>
              <a:round/>
              <a:headEnd/>
              <a:tailEnd/>
            </a:ln>
          </p:spPr>
          <p:txBody>
            <a:bodyPr/>
            <a:lstStyle/>
            <a:p>
              <a:endParaRPr lang="fr-CH"/>
            </a:p>
          </p:txBody>
        </p:sp>
        <p:sp>
          <p:nvSpPr>
            <p:cNvPr id="334096" name="Line 3344"/>
            <p:cNvSpPr>
              <a:spLocks noChangeShapeType="1"/>
            </p:cNvSpPr>
            <p:nvPr/>
          </p:nvSpPr>
          <p:spPr bwMode="auto">
            <a:xfrm>
              <a:off x="1658" y="2918"/>
              <a:ext cx="21" cy="1"/>
            </a:xfrm>
            <a:prstGeom prst="line">
              <a:avLst/>
            </a:prstGeom>
            <a:noFill/>
            <a:ln w="11113">
              <a:solidFill>
                <a:srgbClr val="000000"/>
              </a:solidFill>
              <a:round/>
              <a:headEnd/>
              <a:tailEnd/>
            </a:ln>
          </p:spPr>
          <p:txBody>
            <a:bodyPr/>
            <a:lstStyle/>
            <a:p>
              <a:endParaRPr lang="fr-CH"/>
            </a:p>
          </p:txBody>
        </p:sp>
        <p:sp>
          <p:nvSpPr>
            <p:cNvPr id="334097" name="Line 3345"/>
            <p:cNvSpPr>
              <a:spLocks noChangeShapeType="1"/>
            </p:cNvSpPr>
            <p:nvPr/>
          </p:nvSpPr>
          <p:spPr bwMode="auto">
            <a:xfrm>
              <a:off x="3927" y="2918"/>
              <a:ext cx="1" cy="21"/>
            </a:xfrm>
            <a:prstGeom prst="line">
              <a:avLst/>
            </a:prstGeom>
            <a:noFill/>
            <a:ln w="11113">
              <a:solidFill>
                <a:srgbClr val="000000"/>
              </a:solidFill>
              <a:round/>
              <a:headEnd/>
              <a:tailEnd/>
            </a:ln>
          </p:spPr>
          <p:txBody>
            <a:bodyPr/>
            <a:lstStyle/>
            <a:p>
              <a:endParaRPr lang="fr-CH"/>
            </a:p>
          </p:txBody>
        </p:sp>
        <p:sp>
          <p:nvSpPr>
            <p:cNvPr id="334098" name="Line 3346"/>
            <p:cNvSpPr>
              <a:spLocks noChangeShapeType="1"/>
            </p:cNvSpPr>
            <p:nvPr/>
          </p:nvSpPr>
          <p:spPr bwMode="auto">
            <a:xfrm>
              <a:off x="2803" y="2918"/>
              <a:ext cx="1" cy="21"/>
            </a:xfrm>
            <a:prstGeom prst="line">
              <a:avLst/>
            </a:prstGeom>
            <a:noFill/>
            <a:ln w="11113">
              <a:solidFill>
                <a:srgbClr val="000000"/>
              </a:solidFill>
              <a:round/>
              <a:headEnd/>
              <a:tailEnd/>
            </a:ln>
          </p:spPr>
          <p:txBody>
            <a:bodyPr/>
            <a:lstStyle/>
            <a:p>
              <a:endParaRPr lang="fr-CH"/>
            </a:p>
          </p:txBody>
        </p:sp>
        <p:sp>
          <p:nvSpPr>
            <p:cNvPr id="334099" name="Line 3347"/>
            <p:cNvSpPr>
              <a:spLocks noChangeShapeType="1"/>
            </p:cNvSpPr>
            <p:nvPr/>
          </p:nvSpPr>
          <p:spPr bwMode="auto">
            <a:xfrm>
              <a:off x="1679" y="2918"/>
              <a:ext cx="1" cy="21"/>
            </a:xfrm>
            <a:prstGeom prst="line">
              <a:avLst/>
            </a:prstGeom>
            <a:noFill/>
            <a:ln w="11113">
              <a:solidFill>
                <a:srgbClr val="000000"/>
              </a:solidFill>
              <a:round/>
              <a:headEnd/>
              <a:tailEnd/>
            </a:ln>
          </p:spPr>
          <p:txBody>
            <a:bodyPr/>
            <a:lstStyle/>
            <a:p>
              <a:endParaRPr lang="fr-CH"/>
            </a:p>
          </p:txBody>
        </p:sp>
        <p:sp>
          <p:nvSpPr>
            <p:cNvPr id="334100" name="Freeform 3348"/>
            <p:cNvSpPr>
              <a:spLocks/>
            </p:cNvSpPr>
            <p:nvPr/>
          </p:nvSpPr>
          <p:spPr bwMode="auto">
            <a:xfrm>
              <a:off x="1679" y="1007"/>
              <a:ext cx="2248" cy="1911"/>
            </a:xfrm>
            <a:custGeom>
              <a:avLst/>
              <a:gdLst/>
              <a:ahLst/>
              <a:cxnLst>
                <a:cxn ang="0">
                  <a:pos x="2248" y="1911"/>
                </a:cxn>
                <a:cxn ang="0">
                  <a:pos x="0" y="0"/>
                </a:cxn>
                <a:cxn ang="0">
                  <a:pos x="0" y="1911"/>
                </a:cxn>
                <a:cxn ang="0">
                  <a:pos x="2248" y="1911"/>
                </a:cxn>
              </a:cxnLst>
              <a:rect l="0" t="0" r="r" b="b"/>
              <a:pathLst>
                <a:path w="2248" h="1911">
                  <a:moveTo>
                    <a:pt x="2248" y="1911"/>
                  </a:moveTo>
                  <a:lnTo>
                    <a:pt x="0" y="0"/>
                  </a:lnTo>
                  <a:lnTo>
                    <a:pt x="0" y="1911"/>
                  </a:lnTo>
                  <a:lnTo>
                    <a:pt x="2248" y="1911"/>
                  </a:lnTo>
                  <a:close/>
                </a:path>
              </a:pathLst>
            </a:custGeom>
            <a:solidFill>
              <a:srgbClr val="FFFFFF"/>
            </a:solidFill>
            <a:ln w="9525">
              <a:noFill/>
              <a:round/>
              <a:headEnd/>
              <a:tailEnd/>
            </a:ln>
          </p:spPr>
          <p:txBody>
            <a:bodyPr/>
            <a:lstStyle/>
            <a:p>
              <a:endParaRPr lang="fr-CH"/>
            </a:p>
          </p:txBody>
        </p:sp>
        <p:sp>
          <p:nvSpPr>
            <p:cNvPr id="334101" name="Freeform 3349"/>
            <p:cNvSpPr>
              <a:spLocks/>
            </p:cNvSpPr>
            <p:nvPr/>
          </p:nvSpPr>
          <p:spPr bwMode="auto">
            <a:xfrm>
              <a:off x="1679" y="1007"/>
              <a:ext cx="2248" cy="1911"/>
            </a:xfrm>
            <a:custGeom>
              <a:avLst/>
              <a:gdLst/>
              <a:ahLst/>
              <a:cxnLst>
                <a:cxn ang="0">
                  <a:pos x="0" y="0"/>
                </a:cxn>
                <a:cxn ang="0">
                  <a:pos x="2248" y="0"/>
                </a:cxn>
                <a:cxn ang="0">
                  <a:pos x="2248" y="1911"/>
                </a:cxn>
                <a:cxn ang="0">
                  <a:pos x="0" y="0"/>
                </a:cxn>
              </a:cxnLst>
              <a:rect l="0" t="0" r="r" b="b"/>
              <a:pathLst>
                <a:path w="2248" h="1911">
                  <a:moveTo>
                    <a:pt x="0" y="0"/>
                  </a:moveTo>
                  <a:lnTo>
                    <a:pt x="2248" y="0"/>
                  </a:lnTo>
                  <a:lnTo>
                    <a:pt x="2248" y="1911"/>
                  </a:lnTo>
                  <a:lnTo>
                    <a:pt x="0" y="0"/>
                  </a:lnTo>
                  <a:close/>
                </a:path>
              </a:pathLst>
            </a:custGeom>
            <a:solidFill>
              <a:srgbClr val="FFFFFF"/>
            </a:solidFill>
            <a:ln w="9525">
              <a:noFill/>
              <a:round/>
              <a:headEnd/>
              <a:tailEnd/>
            </a:ln>
          </p:spPr>
          <p:txBody>
            <a:bodyPr/>
            <a:lstStyle/>
            <a:p>
              <a:endParaRPr lang="fr-CH"/>
            </a:p>
          </p:txBody>
        </p:sp>
        <p:sp>
          <p:nvSpPr>
            <p:cNvPr id="334102" name="Rectangle 3350"/>
            <p:cNvSpPr>
              <a:spLocks noChangeArrowheads="1"/>
            </p:cNvSpPr>
            <p:nvPr/>
          </p:nvSpPr>
          <p:spPr bwMode="auto">
            <a:xfrm>
              <a:off x="1679" y="1007"/>
              <a:ext cx="2248" cy="1911"/>
            </a:xfrm>
            <a:prstGeom prst="rect">
              <a:avLst/>
            </a:prstGeom>
            <a:noFill/>
            <a:ln w="11113">
              <a:solidFill>
                <a:srgbClr val="000000"/>
              </a:solidFill>
              <a:miter lim="800000"/>
              <a:headEnd/>
              <a:tailEnd/>
            </a:ln>
          </p:spPr>
          <p:txBody>
            <a:bodyPr/>
            <a:lstStyle/>
            <a:p>
              <a:endParaRPr lang="fr-CH"/>
            </a:p>
          </p:txBody>
        </p:sp>
        <p:sp>
          <p:nvSpPr>
            <p:cNvPr id="334103" name="Line 3351"/>
            <p:cNvSpPr>
              <a:spLocks noChangeShapeType="1"/>
            </p:cNvSpPr>
            <p:nvPr/>
          </p:nvSpPr>
          <p:spPr bwMode="auto">
            <a:xfrm flipV="1">
              <a:off x="1679" y="1007"/>
              <a:ext cx="1" cy="1911"/>
            </a:xfrm>
            <a:prstGeom prst="line">
              <a:avLst/>
            </a:prstGeom>
            <a:noFill/>
            <a:ln w="11113">
              <a:solidFill>
                <a:srgbClr val="000000"/>
              </a:solidFill>
              <a:round/>
              <a:headEnd/>
              <a:tailEnd/>
            </a:ln>
          </p:spPr>
          <p:txBody>
            <a:bodyPr/>
            <a:lstStyle/>
            <a:p>
              <a:endParaRPr lang="fr-CH"/>
            </a:p>
          </p:txBody>
        </p:sp>
        <p:sp>
          <p:nvSpPr>
            <p:cNvPr id="334104" name="Freeform 3352"/>
            <p:cNvSpPr>
              <a:spLocks/>
            </p:cNvSpPr>
            <p:nvPr/>
          </p:nvSpPr>
          <p:spPr bwMode="auto">
            <a:xfrm>
              <a:off x="1679" y="1997"/>
              <a:ext cx="2248" cy="661"/>
            </a:xfrm>
            <a:custGeom>
              <a:avLst/>
              <a:gdLst/>
              <a:ahLst/>
              <a:cxnLst>
                <a:cxn ang="0">
                  <a:pos x="0" y="0"/>
                </a:cxn>
                <a:cxn ang="0">
                  <a:pos x="1124" y="562"/>
                </a:cxn>
                <a:cxn ang="0">
                  <a:pos x="2248" y="661"/>
                </a:cxn>
              </a:cxnLst>
              <a:rect l="0" t="0" r="r" b="b"/>
              <a:pathLst>
                <a:path w="2248" h="661">
                  <a:moveTo>
                    <a:pt x="0" y="0"/>
                  </a:moveTo>
                  <a:lnTo>
                    <a:pt x="1124" y="562"/>
                  </a:lnTo>
                  <a:lnTo>
                    <a:pt x="2248" y="661"/>
                  </a:lnTo>
                </a:path>
              </a:pathLst>
            </a:custGeom>
            <a:noFill/>
            <a:ln w="57150" cmpd="sng">
              <a:solidFill>
                <a:schemeClr val="accent2"/>
              </a:solidFill>
              <a:prstDash val="solid"/>
              <a:round/>
              <a:headEnd/>
              <a:tailEnd/>
            </a:ln>
          </p:spPr>
          <p:txBody>
            <a:bodyPr/>
            <a:lstStyle/>
            <a:p>
              <a:endParaRPr lang="fr-CH"/>
            </a:p>
          </p:txBody>
        </p:sp>
        <p:sp>
          <p:nvSpPr>
            <p:cNvPr id="334105" name="Freeform 3353"/>
            <p:cNvSpPr>
              <a:spLocks/>
            </p:cNvSpPr>
            <p:nvPr/>
          </p:nvSpPr>
          <p:spPr bwMode="auto">
            <a:xfrm>
              <a:off x="1679" y="1197"/>
              <a:ext cx="2248" cy="576"/>
            </a:xfrm>
            <a:custGeom>
              <a:avLst/>
              <a:gdLst/>
              <a:ahLst/>
              <a:cxnLst>
                <a:cxn ang="0">
                  <a:pos x="0" y="576"/>
                </a:cxn>
                <a:cxn ang="0">
                  <a:pos x="1124" y="21"/>
                </a:cxn>
                <a:cxn ang="0">
                  <a:pos x="2248" y="0"/>
                </a:cxn>
              </a:cxnLst>
              <a:rect l="0" t="0" r="r" b="b"/>
              <a:pathLst>
                <a:path w="2248" h="576">
                  <a:moveTo>
                    <a:pt x="0" y="576"/>
                  </a:moveTo>
                  <a:lnTo>
                    <a:pt x="1124" y="21"/>
                  </a:lnTo>
                  <a:lnTo>
                    <a:pt x="2248" y="0"/>
                  </a:lnTo>
                </a:path>
              </a:pathLst>
            </a:custGeom>
            <a:noFill/>
            <a:ln w="57150" cmpd="sng">
              <a:solidFill>
                <a:srgbClr val="E28700"/>
              </a:solidFill>
              <a:prstDash val="solid"/>
              <a:round/>
              <a:headEnd/>
              <a:tailEnd/>
            </a:ln>
          </p:spPr>
          <p:txBody>
            <a:bodyPr/>
            <a:lstStyle/>
            <a:p>
              <a:endParaRPr lang="fr-CH"/>
            </a:p>
          </p:txBody>
        </p:sp>
        <p:sp>
          <p:nvSpPr>
            <p:cNvPr id="334106" name="Line 3354"/>
            <p:cNvSpPr>
              <a:spLocks noChangeShapeType="1"/>
            </p:cNvSpPr>
            <p:nvPr/>
          </p:nvSpPr>
          <p:spPr bwMode="auto">
            <a:xfrm>
              <a:off x="1679" y="2918"/>
              <a:ext cx="2248" cy="1"/>
            </a:xfrm>
            <a:prstGeom prst="line">
              <a:avLst/>
            </a:prstGeom>
            <a:noFill/>
            <a:ln w="11113">
              <a:solidFill>
                <a:srgbClr val="000000"/>
              </a:solidFill>
              <a:round/>
              <a:headEnd/>
              <a:tailEnd/>
            </a:ln>
          </p:spPr>
          <p:txBody>
            <a:bodyPr/>
            <a:lstStyle/>
            <a:p>
              <a:endParaRPr lang="fr-CH"/>
            </a:p>
          </p:txBody>
        </p:sp>
        <p:sp>
          <p:nvSpPr>
            <p:cNvPr id="334107" name="Text Box 3355"/>
            <p:cNvSpPr txBox="1">
              <a:spLocks noChangeArrowheads="1"/>
            </p:cNvSpPr>
            <p:nvPr/>
          </p:nvSpPr>
          <p:spPr bwMode="auto">
            <a:xfrm>
              <a:off x="2550" y="1311"/>
              <a:ext cx="244" cy="130"/>
            </a:xfrm>
            <a:prstGeom prst="rect">
              <a:avLst/>
            </a:prstGeom>
            <a:noFill/>
            <a:ln w="9525">
              <a:noFill/>
              <a:miter lim="800000"/>
              <a:headEnd/>
              <a:tailEnd/>
            </a:ln>
            <a:effectLst/>
          </p:spPr>
          <p:txBody>
            <a:bodyPr wrap="none">
              <a:spAutoFit/>
            </a:bodyPr>
            <a:lstStyle/>
            <a:p>
              <a:pPr>
                <a:lnSpc>
                  <a:spcPct val="100000"/>
                </a:lnSpc>
                <a:spcBef>
                  <a:spcPct val="0"/>
                </a:spcBef>
                <a:buClrTx/>
                <a:buSzTx/>
                <a:buFontTx/>
                <a:buNone/>
              </a:pPr>
              <a:r>
                <a:rPr lang="fr-CH" sz="1800" b="1">
                  <a:solidFill>
                    <a:srgbClr val="E28700"/>
                  </a:solidFill>
                </a:rPr>
                <a:t>BNE</a:t>
              </a:r>
            </a:p>
          </p:txBody>
        </p:sp>
        <p:sp>
          <p:nvSpPr>
            <p:cNvPr id="334108" name="Text Box 3356"/>
            <p:cNvSpPr txBox="1">
              <a:spLocks noChangeArrowheads="1"/>
            </p:cNvSpPr>
            <p:nvPr/>
          </p:nvSpPr>
          <p:spPr bwMode="auto">
            <a:xfrm>
              <a:off x="2686" y="2296"/>
              <a:ext cx="412" cy="130"/>
            </a:xfrm>
            <a:prstGeom prst="rect">
              <a:avLst/>
            </a:prstGeom>
            <a:noFill/>
            <a:ln w="9525">
              <a:noFill/>
              <a:miter lim="800000"/>
              <a:headEnd/>
              <a:tailEnd/>
            </a:ln>
            <a:effectLst/>
          </p:spPr>
          <p:txBody>
            <a:bodyPr>
              <a:spAutoFit/>
            </a:bodyPr>
            <a:lstStyle/>
            <a:p>
              <a:pPr>
                <a:lnSpc>
                  <a:spcPct val="100000"/>
                </a:lnSpc>
                <a:spcBef>
                  <a:spcPct val="0"/>
                </a:spcBef>
                <a:buClrTx/>
                <a:buSzTx/>
                <a:buFontTx/>
                <a:buNone/>
              </a:pPr>
              <a:r>
                <a:rPr lang="fr-CH" sz="1800" b="1">
                  <a:solidFill>
                    <a:schemeClr val="accent2"/>
                  </a:solidFill>
                </a:rPr>
                <a:t>CBT</a:t>
              </a:r>
            </a:p>
          </p:txBody>
        </p:sp>
      </p:grpSp>
      <p:pic>
        <p:nvPicPr>
          <p:cNvPr id="334111" name="Picture 3359"/>
          <p:cNvPicPr>
            <a:picLocks noChangeAspect="1" noChangeArrowheads="1"/>
          </p:cNvPicPr>
          <p:nvPr/>
        </p:nvPicPr>
        <p:blipFill>
          <a:blip r:embed="rId5" cstate="print"/>
          <a:srcRect/>
          <a:stretch>
            <a:fillRect/>
          </a:stretch>
        </p:blipFill>
        <p:spPr bwMode="auto">
          <a:xfrm>
            <a:off x="4033838" y="32227838"/>
            <a:ext cx="7234237" cy="6478587"/>
          </a:xfrm>
          <a:prstGeom prst="rect">
            <a:avLst/>
          </a:prstGeom>
          <a:noFill/>
          <a:ln w="9525" algn="ctr">
            <a:solidFill>
              <a:schemeClr val="tx1"/>
            </a:solidFill>
            <a:miter lim="800000"/>
            <a:headEnd/>
            <a:tailEnd/>
          </a:ln>
          <a:effectLst/>
        </p:spPr>
      </p:pic>
      <p:pic>
        <p:nvPicPr>
          <p:cNvPr id="334113" name="Picture 3361"/>
          <p:cNvPicPr>
            <a:picLocks noChangeAspect="1" noChangeArrowheads="1"/>
          </p:cNvPicPr>
          <p:nvPr/>
        </p:nvPicPr>
        <p:blipFill>
          <a:blip r:embed="rId6" cstate="print"/>
          <a:srcRect/>
          <a:stretch>
            <a:fillRect/>
          </a:stretch>
        </p:blipFill>
        <p:spPr bwMode="auto">
          <a:xfrm>
            <a:off x="12457113" y="32227838"/>
            <a:ext cx="4843462" cy="6477000"/>
          </a:xfrm>
          <a:prstGeom prst="rect">
            <a:avLst/>
          </a:prstGeom>
          <a:noFill/>
          <a:ln w="9525" algn="ctr">
            <a:solidFill>
              <a:schemeClr val="tx1"/>
            </a:solidFill>
            <a:miter lim="800000"/>
            <a:headEnd/>
            <a:tailEnd/>
          </a:ln>
          <a:effectLst/>
        </p:spPr>
      </p:pic>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Univers"/>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101099" tIns="50550" rIns="101099" bIns="50550" numCol="1" anchor="t" anchorCtr="0" compatLnSpc="1">
        <a:prstTxWarp prst="textNoShape">
          <a:avLst/>
        </a:prstTxWarp>
        <a:spAutoFit/>
      </a:bodyPr>
      <a:lstStyle>
        <a:defPPr marL="325438" marR="0" indent="-325438" algn="l" defTabSz="5260975" rtl="0" eaLnBrk="1" fontAlgn="base" latinLnBrk="0" hangingPunct="1">
          <a:lnSpc>
            <a:spcPct val="90000"/>
          </a:lnSpc>
          <a:spcBef>
            <a:spcPct val="50000"/>
          </a:spcBef>
          <a:spcAft>
            <a:spcPct val="0"/>
          </a:spcAft>
          <a:buClr>
            <a:srgbClr val="F69200"/>
          </a:buClr>
          <a:buSzPct val="75000"/>
          <a:buFont typeface="Wingdings" pitchFamily="2" charset="2"/>
          <a:buChar char="§"/>
          <a:tabLst/>
          <a:defRPr kumimoji="0" lang="en-US" sz="3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101099" tIns="50550" rIns="101099" bIns="50550" numCol="1" anchor="t" anchorCtr="0" compatLnSpc="1">
        <a:prstTxWarp prst="textNoShape">
          <a:avLst/>
        </a:prstTxWarp>
        <a:spAutoFit/>
      </a:bodyPr>
      <a:lstStyle>
        <a:defPPr marL="325438" marR="0" indent="-325438" algn="l" defTabSz="5260975" rtl="0" eaLnBrk="1" fontAlgn="base" latinLnBrk="0" hangingPunct="1">
          <a:lnSpc>
            <a:spcPct val="90000"/>
          </a:lnSpc>
          <a:spcBef>
            <a:spcPct val="50000"/>
          </a:spcBef>
          <a:spcAft>
            <a:spcPct val="0"/>
          </a:spcAft>
          <a:buClr>
            <a:srgbClr val="F69200"/>
          </a:buClr>
          <a:buSzPct val="75000"/>
          <a:buFont typeface="Wingdings" pitchFamily="2" charset="2"/>
          <a:buChar char="§"/>
          <a:tabLst/>
          <a:defRPr kumimoji="0" lang="en-US" sz="3800" b="0" i="0" u="none" strike="noStrike" cap="none" normalizeH="0" baseline="0" smtClean="0">
            <a:ln>
              <a:noFill/>
            </a:ln>
            <a:solidFill>
              <a:schemeClr val="tx1"/>
            </a:solidFill>
            <a:effectLst/>
            <a:latin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5162</TotalTime>
  <Words>764</Words>
  <Application>Microsoft Office PowerPoint</Application>
  <PresentationFormat>Personnalisé</PresentationFormat>
  <Paragraphs>109</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Times New Roman</vt:lpstr>
      <vt:lpstr>Univers</vt:lpstr>
      <vt:lpstr>Wingdings</vt:lpstr>
      <vt:lpstr>Arial</vt:lpstr>
      <vt:lpstr>Modèle par défaut</vt:lpstr>
      <vt:lpstr>Diapositive 1</vt:lpstr>
    </vt:vector>
  </TitlesOfParts>
  <Company>hug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page</dc:title>
  <dc:creator>ARMT</dc:creator>
  <cp:lastModifiedBy>dfzu</cp:lastModifiedBy>
  <cp:revision>277</cp:revision>
  <dcterms:created xsi:type="dcterms:W3CDTF">2003-10-08T13:16:24Z</dcterms:created>
  <dcterms:modified xsi:type="dcterms:W3CDTF">2013-12-16T15:24:30Z</dcterms:modified>
</cp:coreProperties>
</file>